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21" r:id="rId2"/>
    <p:sldId id="319" r:id="rId3"/>
    <p:sldId id="316" r:id="rId4"/>
    <p:sldId id="322" r:id="rId5"/>
    <p:sldId id="328" r:id="rId6"/>
    <p:sldId id="347" r:id="rId7"/>
    <p:sldId id="325" r:id="rId8"/>
    <p:sldId id="348" r:id="rId9"/>
    <p:sldId id="349" r:id="rId10"/>
    <p:sldId id="350" r:id="rId11"/>
    <p:sldId id="351" r:id="rId12"/>
    <p:sldId id="352" r:id="rId13"/>
    <p:sldId id="353" r:id="rId14"/>
    <p:sldId id="354" r:id="rId15"/>
    <p:sldId id="355" r:id="rId16"/>
    <p:sldId id="356" r:id="rId17"/>
    <p:sldId id="357" r:id="rId18"/>
    <p:sldId id="358" r:id="rId19"/>
    <p:sldId id="359" r:id="rId20"/>
    <p:sldId id="360" r:id="rId21"/>
    <p:sldId id="361" r:id="rId22"/>
    <p:sldId id="362" r:id="rId23"/>
    <p:sldId id="363" r:id="rId24"/>
    <p:sldId id="364" r:id="rId25"/>
    <p:sldId id="365" r:id="rId26"/>
    <p:sldId id="366" r:id="rId27"/>
    <p:sldId id="367" r:id="rId28"/>
    <p:sldId id="368" r:id="rId29"/>
    <p:sldId id="369" r:id="rId30"/>
    <p:sldId id="370" r:id="rId31"/>
    <p:sldId id="318" r:id="rId32"/>
    <p:sldId id="317" r:id="rId33"/>
    <p:sldId id="330" r:id="rId34"/>
    <p:sldId id="331" r:id="rId35"/>
    <p:sldId id="332"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424" autoAdjust="0"/>
  </p:normalViewPr>
  <p:slideViewPr>
    <p:cSldViewPr snapToGrid="0">
      <p:cViewPr varScale="1">
        <p:scale>
          <a:sx n="119" d="100"/>
          <a:sy n="119" d="100"/>
        </p:scale>
        <p:origin x="96" y="4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4C7B04-B3B1-4FFF-A5E2-38FE15EA7ABE}" type="datetimeFigureOut">
              <a:rPr lang="zh-CN" altLang="en-US" smtClean="0"/>
              <a:t>2017/9/30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4AF8E4-99BB-495F-A8F3-281F4C8D30B5}" type="slidenum">
              <a:rPr lang="zh-CN" altLang="en-US" smtClean="0"/>
              <a:t>‹#›</a:t>
            </a:fld>
            <a:endParaRPr lang="zh-CN" altLang="en-US"/>
          </a:p>
        </p:txBody>
      </p:sp>
    </p:spTree>
    <p:extLst>
      <p:ext uri="{BB962C8B-B14F-4D97-AF65-F5344CB8AC3E}">
        <p14:creationId xmlns:p14="http://schemas.microsoft.com/office/powerpoint/2010/main" val="2610598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SimSun" panose="02010600030101010101" pitchFamily="2" charset="-122"/>
              </a:defRPr>
            </a:lvl1pPr>
            <a:lvl2pPr marL="742950" indent="-285750">
              <a:spcBef>
                <a:spcPct val="30000"/>
              </a:spcBef>
              <a:defRPr sz="1200">
                <a:solidFill>
                  <a:schemeClr val="tx1"/>
                </a:solidFill>
                <a:latin typeface="Arial" panose="020B0604020202020204" pitchFamily="34" charset="0"/>
                <a:ea typeface="SimSun" panose="02010600030101010101" pitchFamily="2" charset="-122"/>
              </a:defRPr>
            </a:lvl2pPr>
            <a:lvl3pPr marL="1143000" indent="-228600">
              <a:spcBef>
                <a:spcPct val="30000"/>
              </a:spcBef>
              <a:defRPr sz="1200">
                <a:solidFill>
                  <a:schemeClr val="tx1"/>
                </a:solidFill>
                <a:latin typeface="Arial" panose="020B0604020202020204" pitchFamily="34" charset="0"/>
                <a:ea typeface="SimSun" panose="02010600030101010101" pitchFamily="2" charset="-122"/>
              </a:defRPr>
            </a:lvl3pPr>
            <a:lvl4pPr marL="1600200" indent="-228600">
              <a:spcBef>
                <a:spcPct val="30000"/>
              </a:spcBef>
              <a:defRPr sz="1200">
                <a:solidFill>
                  <a:schemeClr val="tx1"/>
                </a:solidFill>
                <a:latin typeface="Arial" panose="020B0604020202020204" pitchFamily="34" charset="0"/>
                <a:ea typeface="SimSun" panose="02010600030101010101" pitchFamily="2" charset="-122"/>
              </a:defRPr>
            </a:lvl4pPr>
            <a:lvl5pPr marL="2057400" indent="-228600">
              <a:spcBef>
                <a:spcPct val="30000"/>
              </a:spcBef>
              <a:defRPr sz="12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9pPr>
          </a:lstStyle>
          <a:p>
            <a:pPr>
              <a:spcBef>
                <a:spcPct val="0"/>
              </a:spcBef>
            </a:pPr>
            <a:fld id="{F9F3DAEB-E733-4F76-A6DD-AA1114F81731}" type="slidenum">
              <a:rPr lang="en-US" altLang="zh-CN"/>
              <a:pPr>
                <a:spcBef>
                  <a:spcPct val="0"/>
                </a:spcBef>
              </a:pPr>
              <a:t>11</a:t>
            </a:fld>
            <a:endParaRPr lang="en-US" altLang="zh-CN"/>
          </a:p>
        </p:txBody>
      </p:sp>
      <p:sp>
        <p:nvSpPr>
          <p:cNvPr id="10243" name="Rectangle 2"/>
          <p:cNvSpPr>
            <a:spLocks noRo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1767548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SimSun" panose="02010600030101010101" pitchFamily="2" charset="-122"/>
              </a:defRPr>
            </a:lvl1pPr>
            <a:lvl2pPr marL="742950" indent="-285750">
              <a:spcBef>
                <a:spcPct val="30000"/>
              </a:spcBef>
              <a:defRPr sz="1200">
                <a:solidFill>
                  <a:schemeClr val="tx1"/>
                </a:solidFill>
                <a:latin typeface="Arial" panose="020B0604020202020204" pitchFamily="34" charset="0"/>
                <a:ea typeface="SimSun" panose="02010600030101010101" pitchFamily="2" charset="-122"/>
              </a:defRPr>
            </a:lvl2pPr>
            <a:lvl3pPr marL="1143000" indent="-228600">
              <a:spcBef>
                <a:spcPct val="30000"/>
              </a:spcBef>
              <a:defRPr sz="1200">
                <a:solidFill>
                  <a:schemeClr val="tx1"/>
                </a:solidFill>
                <a:latin typeface="Arial" panose="020B0604020202020204" pitchFamily="34" charset="0"/>
                <a:ea typeface="SimSun" panose="02010600030101010101" pitchFamily="2" charset="-122"/>
              </a:defRPr>
            </a:lvl3pPr>
            <a:lvl4pPr marL="1600200" indent="-228600">
              <a:spcBef>
                <a:spcPct val="30000"/>
              </a:spcBef>
              <a:defRPr sz="1200">
                <a:solidFill>
                  <a:schemeClr val="tx1"/>
                </a:solidFill>
                <a:latin typeface="Arial" panose="020B0604020202020204" pitchFamily="34" charset="0"/>
                <a:ea typeface="SimSun" panose="02010600030101010101" pitchFamily="2" charset="-122"/>
              </a:defRPr>
            </a:lvl4pPr>
            <a:lvl5pPr marL="2057400" indent="-228600">
              <a:spcBef>
                <a:spcPct val="30000"/>
              </a:spcBef>
              <a:defRPr sz="12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9pPr>
          </a:lstStyle>
          <a:p>
            <a:pPr>
              <a:spcBef>
                <a:spcPct val="0"/>
              </a:spcBef>
            </a:pPr>
            <a:fld id="{59FC5F29-5946-4091-86A1-C37061E75A45}" type="slidenum">
              <a:rPr lang="en-US" altLang="zh-CN"/>
              <a:pPr>
                <a:spcBef>
                  <a:spcPct val="0"/>
                </a:spcBef>
              </a:pPr>
              <a:t>12</a:t>
            </a:fld>
            <a:endParaRPr lang="en-US" altLang="zh-CN"/>
          </a:p>
        </p:txBody>
      </p:sp>
      <p:sp>
        <p:nvSpPr>
          <p:cNvPr id="12291" name="Rectangle 2"/>
          <p:cNvSpPr>
            <a:spLocks noRo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831405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SimSun" panose="02010600030101010101" pitchFamily="2" charset="-122"/>
              </a:defRPr>
            </a:lvl1pPr>
            <a:lvl2pPr marL="742950" indent="-285750">
              <a:spcBef>
                <a:spcPct val="30000"/>
              </a:spcBef>
              <a:defRPr sz="1200">
                <a:solidFill>
                  <a:schemeClr val="tx1"/>
                </a:solidFill>
                <a:latin typeface="Arial" panose="020B0604020202020204" pitchFamily="34" charset="0"/>
                <a:ea typeface="SimSun" panose="02010600030101010101" pitchFamily="2" charset="-122"/>
              </a:defRPr>
            </a:lvl2pPr>
            <a:lvl3pPr marL="1143000" indent="-228600">
              <a:spcBef>
                <a:spcPct val="30000"/>
              </a:spcBef>
              <a:defRPr sz="1200">
                <a:solidFill>
                  <a:schemeClr val="tx1"/>
                </a:solidFill>
                <a:latin typeface="Arial" panose="020B0604020202020204" pitchFamily="34" charset="0"/>
                <a:ea typeface="SimSun" panose="02010600030101010101" pitchFamily="2" charset="-122"/>
              </a:defRPr>
            </a:lvl3pPr>
            <a:lvl4pPr marL="1600200" indent="-228600">
              <a:spcBef>
                <a:spcPct val="30000"/>
              </a:spcBef>
              <a:defRPr sz="1200">
                <a:solidFill>
                  <a:schemeClr val="tx1"/>
                </a:solidFill>
                <a:latin typeface="Arial" panose="020B0604020202020204" pitchFamily="34" charset="0"/>
                <a:ea typeface="SimSun" panose="02010600030101010101" pitchFamily="2" charset="-122"/>
              </a:defRPr>
            </a:lvl4pPr>
            <a:lvl5pPr marL="2057400" indent="-228600">
              <a:spcBef>
                <a:spcPct val="30000"/>
              </a:spcBef>
              <a:defRPr sz="12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9pPr>
          </a:lstStyle>
          <a:p>
            <a:pPr>
              <a:spcBef>
                <a:spcPct val="0"/>
              </a:spcBef>
            </a:pPr>
            <a:fld id="{7153B065-353F-4A91-81B4-D3E9930EC50B}" type="slidenum">
              <a:rPr lang="en-US" altLang="zh-CN"/>
              <a:pPr>
                <a:spcBef>
                  <a:spcPct val="0"/>
                </a:spcBef>
              </a:pPr>
              <a:t>14</a:t>
            </a:fld>
            <a:endParaRPr lang="en-US" altLang="zh-CN"/>
          </a:p>
        </p:txBody>
      </p:sp>
      <p:sp>
        <p:nvSpPr>
          <p:cNvPr id="15363" name="Rectangle 2"/>
          <p:cNvSpPr>
            <a:spLocks noRo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2294025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SimSun" panose="02010600030101010101" pitchFamily="2" charset="-122"/>
              </a:defRPr>
            </a:lvl1pPr>
            <a:lvl2pPr marL="742950" indent="-285750">
              <a:spcBef>
                <a:spcPct val="30000"/>
              </a:spcBef>
              <a:defRPr sz="1200">
                <a:solidFill>
                  <a:schemeClr val="tx1"/>
                </a:solidFill>
                <a:latin typeface="Arial" panose="020B0604020202020204" pitchFamily="34" charset="0"/>
                <a:ea typeface="SimSun" panose="02010600030101010101" pitchFamily="2" charset="-122"/>
              </a:defRPr>
            </a:lvl2pPr>
            <a:lvl3pPr marL="1143000" indent="-228600">
              <a:spcBef>
                <a:spcPct val="30000"/>
              </a:spcBef>
              <a:defRPr sz="1200">
                <a:solidFill>
                  <a:schemeClr val="tx1"/>
                </a:solidFill>
                <a:latin typeface="Arial" panose="020B0604020202020204" pitchFamily="34" charset="0"/>
                <a:ea typeface="SimSun" panose="02010600030101010101" pitchFamily="2" charset="-122"/>
              </a:defRPr>
            </a:lvl3pPr>
            <a:lvl4pPr marL="1600200" indent="-228600">
              <a:spcBef>
                <a:spcPct val="30000"/>
              </a:spcBef>
              <a:defRPr sz="1200">
                <a:solidFill>
                  <a:schemeClr val="tx1"/>
                </a:solidFill>
                <a:latin typeface="Arial" panose="020B0604020202020204" pitchFamily="34" charset="0"/>
                <a:ea typeface="SimSun" panose="02010600030101010101" pitchFamily="2" charset="-122"/>
              </a:defRPr>
            </a:lvl4pPr>
            <a:lvl5pPr marL="2057400" indent="-228600">
              <a:spcBef>
                <a:spcPct val="30000"/>
              </a:spcBef>
              <a:defRPr sz="12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9pPr>
          </a:lstStyle>
          <a:p>
            <a:pPr>
              <a:spcBef>
                <a:spcPct val="0"/>
              </a:spcBef>
            </a:pPr>
            <a:fld id="{F76C9BA2-1D3A-4E35-BBEA-0F60779D9BE8}" type="slidenum">
              <a:rPr lang="en-US" altLang="zh-CN"/>
              <a:pPr>
                <a:spcBef>
                  <a:spcPct val="0"/>
                </a:spcBef>
              </a:pPr>
              <a:t>15</a:t>
            </a:fld>
            <a:endParaRPr lang="en-US" altLang="zh-CN"/>
          </a:p>
        </p:txBody>
      </p:sp>
      <p:sp>
        <p:nvSpPr>
          <p:cNvPr id="17411" name="Rectangle 2"/>
          <p:cNvSpPr>
            <a:spLocks noRo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2647080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SimSun" panose="02010600030101010101" pitchFamily="2" charset="-122"/>
              </a:defRPr>
            </a:lvl1pPr>
            <a:lvl2pPr marL="742950" indent="-285750">
              <a:spcBef>
                <a:spcPct val="30000"/>
              </a:spcBef>
              <a:defRPr sz="1200">
                <a:solidFill>
                  <a:schemeClr val="tx1"/>
                </a:solidFill>
                <a:latin typeface="Arial" panose="020B0604020202020204" pitchFamily="34" charset="0"/>
                <a:ea typeface="SimSun" panose="02010600030101010101" pitchFamily="2" charset="-122"/>
              </a:defRPr>
            </a:lvl2pPr>
            <a:lvl3pPr marL="1143000" indent="-228600">
              <a:spcBef>
                <a:spcPct val="30000"/>
              </a:spcBef>
              <a:defRPr sz="1200">
                <a:solidFill>
                  <a:schemeClr val="tx1"/>
                </a:solidFill>
                <a:latin typeface="Arial" panose="020B0604020202020204" pitchFamily="34" charset="0"/>
                <a:ea typeface="SimSun" panose="02010600030101010101" pitchFamily="2" charset="-122"/>
              </a:defRPr>
            </a:lvl3pPr>
            <a:lvl4pPr marL="1600200" indent="-228600">
              <a:spcBef>
                <a:spcPct val="30000"/>
              </a:spcBef>
              <a:defRPr sz="1200">
                <a:solidFill>
                  <a:schemeClr val="tx1"/>
                </a:solidFill>
                <a:latin typeface="Arial" panose="020B0604020202020204" pitchFamily="34" charset="0"/>
                <a:ea typeface="SimSun" panose="02010600030101010101" pitchFamily="2" charset="-122"/>
              </a:defRPr>
            </a:lvl4pPr>
            <a:lvl5pPr marL="2057400" indent="-228600">
              <a:spcBef>
                <a:spcPct val="30000"/>
              </a:spcBef>
              <a:defRPr sz="12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9pPr>
          </a:lstStyle>
          <a:p>
            <a:pPr>
              <a:spcBef>
                <a:spcPct val="0"/>
              </a:spcBef>
            </a:pPr>
            <a:fld id="{13C72AAE-46B5-4CC8-90A4-EB098C51C3F6}" type="slidenum">
              <a:rPr lang="en-US" altLang="zh-CN"/>
              <a:pPr>
                <a:spcBef>
                  <a:spcPct val="0"/>
                </a:spcBef>
              </a:pPr>
              <a:t>16</a:t>
            </a:fld>
            <a:endParaRPr lang="en-US" altLang="zh-CN"/>
          </a:p>
        </p:txBody>
      </p:sp>
      <p:sp>
        <p:nvSpPr>
          <p:cNvPr id="19459" name="Rectangle 2"/>
          <p:cNvSpPr>
            <a:spLocks noRo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3220007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873673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C8C18E-D3B4-4CC4-B638-3340F3F9335B}" type="datetimeFigureOut">
              <a:rPr lang="zh-CN" altLang="en-US" smtClean="0"/>
              <a:t>2017/9/30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D978F3-2FAE-4BAD-9955-034422DD2518}" type="slidenum">
              <a:rPr lang="zh-CN" altLang="en-US" smtClean="0"/>
              <a:t>‹#›</a:t>
            </a:fld>
            <a:endParaRPr lang="zh-CN" altLang="en-US"/>
          </a:p>
        </p:txBody>
      </p:sp>
    </p:spTree>
    <p:extLst>
      <p:ext uri="{BB962C8B-B14F-4D97-AF65-F5344CB8AC3E}">
        <p14:creationId xmlns:p14="http://schemas.microsoft.com/office/powerpoint/2010/main" val="1329251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C8C18E-D3B4-4CC4-B638-3340F3F9335B}" type="datetimeFigureOut">
              <a:rPr lang="zh-CN" altLang="en-US" smtClean="0"/>
              <a:t>2017/9/30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D978F3-2FAE-4BAD-9955-034422DD2518}" type="slidenum">
              <a:rPr lang="zh-CN" altLang="en-US" smtClean="0"/>
              <a:t>‹#›</a:t>
            </a:fld>
            <a:endParaRPr lang="zh-CN" altLang="en-US"/>
          </a:p>
        </p:txBody>
      </p:sp>
    </p:spTree>
    <p:extLst>
      <p:ext uri="{BB962C8B-B14F-4D97-AF65-F5344CB8AC3E}">
        <p14:creationId xmlns:p14="http://schemas.microsoft.com/office/powerpoint/2010/main" val="204905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C8C18E-D3B4-4CC4-B638-3340F3F9335B}" type="datetimeFigureOut">
              <a:rPr lang="zh-CN" altLang="en-US" smtClean="0"/>
              <a:t>2017/9/30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D978F3-2FAE-4BAD-9955-034422DD2518}" type="slidenum">
              <a:rPr lang="zh-CN" altLang="en-US" smtClean="0"/>
              <a:t>‹#›</a:t>
            </a:fld>
            <a:endParaRPr lang="zh-CN" altLang="en-US"/>
          </a:p>
        </p:txBody>
      </p:sp>
    </p:spTree>
    <p:extLst>
      <p:ext uri="{BB962C8B-B14F-4D97-AF65-F5344CB8AC3E}">
        <p14:creationId xmlns:p14="http://schemas.microsoft.com/office/powerpoint/2010/main" val="1160364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C8C18E-D3B4-4CC4-B638-3340F3F9335B}" type="datetimeFigureOut">
              <a:rPr lang="zh-CN" altLang="en-US" smtClean="0"/>
              <a:t>2017/9/30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D978F3-2FAE-4BAD-9955-034422DD2518}" type="slidenum">
              <a:rPr lang="zh-CN" altLang="en-US" smtClean="0"/>
              <a:t>‹#›</a:t>
            </a:fld>
            <a:endParaRPr lang="zh-CN" altLang="en-US"/>
          </a:p>
        </p:txBody>
      </p:sp>
    </p:spTree>
    <p:extLst>
      <p:ext uri="{BB962C8B-B14F-4D97-AF65-F5344CB8AC3E}">
        <p14:creationId xmlns:p14="http://schemas.microsoft.com/office/powerpoint/2010/main" val="1638695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8995410" y="4297679"/>
            <a:ext cx="2358390" cy="187928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C8C18E-D3B4-4CC4-B638-3340F3F9335B}" type="datetimeFigureOut">
              <a:rPr lang="zh-CN" altLang="en-US" smtClean="0"/>
              <a:t>2017/9/30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D978F3-2FAE-4BAD-9955-034422DD2518}" type="slidenum">
              <a:rPr lang="zh-CN" altLang="en-US" smtClean="0"/>
              <a:t>‹#›</a:t>
            </a:fld>
            <a:endParaRPr lang="zh-CN" altLang="en-US"/>
          </a:p>
        </p:txBody>
      </p:sp>
    </p:spTree>
    <p:extLst>
      <p:ext uri="{BB962C8B-B14F-4D97-AF65-F5344CB8AC3E}">
        <p14:creationId xmlns:p14="http://schemas.microsoft.com/office/powerpoint/2010/main" val="1527636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C8C18E-D3B4-4CC4-B638-3340F3F9335B}" type="datetimeFigureOut">
              <a:rPr lang="zh-CN" altLang="en-US" smtClean="0"/>
              <a:t>2017/9/30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BD978F3-2FAE-4BAD-9955-034422DD2518}" type="slidenum">
              <a:rPr lang="zh-CN" altLang="en-US" smtClean="0"/>
              <a:t>‹#›</a:t>
            </a:fld>
            <a:endParaRPr lang="zh-CN" altLang="en-US"/>
          </a:p>
        </p:txBody>
      </p:sp>
    </p:spTree>
    <p:extLst>
      <p:ext uri="{BB962C8B-B14F-4D97-AF65-F5344CB8AC3E}">
        <p14:creationId xmlns:p14="http://schemas.microsoft.com/office/powerpoint/2010/main" val="1842282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C8C18E-D3B4-4CC4-B638-3340F3F9335B}" type="datetimeFigureOut">
              <a:rPr lang="zh-CN" altLang="en-US" smtClean="0"/>
              <a:t>2017/9/30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BD978F3-2FAE-4BAD-9955-034422DD2518}" type="slidenum">
              <a:rPr lang="zh-CN" altLang="en-US" smtClean="0"/>
              <a:t>‹#›</a:t>
            </a:fld>
            <a:endParaRPr lang="zh-CN" altLang="en-US"/>
          </a:p>
        </p:txBody>
      </p:sp>
    </p:spTree>
    <p:extLst>
      <p:ext uri="{BB962C8B-B14F-4D97-AF65-F5344CB8AC3E}">
        <p14:creationId xmlns:p14="http://schemas.microsoft.com/office/powerpoint/2010/main" val="1622728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C8C18E-D3B4-4CC4-B638-3340F3F9335B}" type="datetimeFigureOut">
              <a:rPr lang="zh-CN" altLang="en-US" smtClean="0"/>
              <a:t>2017/9/30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BD978F3-2FAE-4BAD-9955-034422DD2518}" type="slidenum">
              <a:rPr lang="zh-CN" altLang="en-US" smtClean="0"/>
              <a:t>‹#›</a:t>
            </a:fld>
            <a:endParaRPr lang="zh-CN" altLang="en-US"/>
          </a:p>
        </p:txBody>
      </p:sp>
    </p:spTree>
    <p:extLst>
      <p:ext uri="{BB962C8B-B14F-4D97-AF65-F5344CB8AC3E}">
        <p14:creationId xmlns:p14="http://schemas.microsoft.com/office/powerpoint/2010/main" val="2997983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C8C18E-D3B4-4CC4-B638-3340F3F9335B}" type="datetimeFigureOut">
              <a:rPr lang="zh-CN" altLang="en-US" smtClean="0"/>
              <a:t>2017/9/30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D978F3-2FAE-4BAD-9955-034422DD2518}" type="slidenum">
              <a:rPr lang="zh-CN" altLang="en-US" smtClean="0"/>
              <a:t>‹#›</a:t>
            </a:fld>
            <a:endParaRPr lang="zh-CN" altLang="en-US"/>
          </a:p>
        </p:txBody>
      </p:sp>
    </p:spTree>
    <p:extLst>
      <p:ext uri="{BB962C8B-B14F-4D97-AF65-F5344CB8AC3E}">
        <p14:creationId xmlns:p14="http://schemas.microsoft.com/office/powerpoint/2010/main" val="2868798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C8C18E-D3B4-4CC4-B638-3340F3F9335B}" type="datetimeFigureOut">
              <a:rPr lang="zh-CN" altLang="en-US" smtClean="0"/>
              <a:t>2017/9/30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D978F3-2FAE-4BAD-9955-034422DD2518}" type="slidenum">
              <a:rPr lang="zh-CN" altLang="en-US" smtClean="0"/>
              <a:t>‹#›</a:t>
            </a:fld>
            <a:endParaRPr lang="zh-CN" altLang="en-US"/>
          </a:p>
        </p:txBody>
      </p:sp>
    </p:spTree>
    <p:extLst>
      <p:ext uri="{BB962C8B-B14F-4D97-AF65-F5344CB8AC3E}">
        <p14:creationId xmlns:p14="http://schemas.microsoft.com/office/powerpoint/2010/main" val="70052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6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C8C18E-D3B4-4CC4-B638-3340F3F9335B}" type="datetimeFigureOut">
              <a:rPr lang="zh-CN" altLang="en-US" smtClean="0"/>
              <a:t>2017/9/30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D978F3-2FAE-4BAD-9955-034422DD2518}" type="slidenum">
              <a:rPr lang="zh-CN" altLang="en-US" smtClean="0"/>
              <a:t>‹#›</a:t>
            </a:fld>
            <a:endParaRPr lang="zh-CN" altLang="en-US"/>
          </a:p>
        </p:txBody>
      </p:sp>
    </p:spTree>
    <p:extLst>
      <p:ext uri="{BB962C8B-B14F-4D97-AF65-F5344CB8AC3E}">
        <p14:creationId xmlns:p14="http://schemas.microsoft.com/office/powerpoint/2010/main" val="3151372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0.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2.emf"/></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p:cNvSpPr txBox="1">
            <a:spLocks/>
          </p:cNvSpPr>
          <p:nvPr/>
        </p:nvSpPr>
        <p:spPr>
          <a:xfrm>
            <a:off x="3925160" y="363705"/>
            <a:ext cx="4128969" cy="694461"/>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spcBef>
                <a:spcPts val="600"/>
              </a:spcBef>
              <a:spcAft>
                <a:spcPts val="600"/>
              </a:spcAft>
            </a:pPr>
            <a:r>
              <a:rPr lang="zh-CN" altLang="en-US" sz="4000" b="1" dirty="0" smtClean="0">
                <a:latin typeface="方正姚体" panose="02010601030101010101" pitchFamily="2" charset="-122"/>
                <a:ea typeface="方正姚体" panose="02010601030101010101" pitchFamily="2" charset="-122"/>
              </a:rPr>
              <a:t>软件项目复杂度</a:t>
            </a:r>
            <a:endParaRPr lang="zh-CN" altLang="en-US" sz="4000" b="1" dirty="0">
              <a:latin typeface="方正姚体" panose="02010601030101010101" pitchFamily="2" charset="-122"/>
              <a:ea typeface="方正姚体" panose="02010601030101010101" pitchFamily="2" charset="-122"/>
            </a:endParaRPr>
          </a:p>
        </p:txBody>
      </p:sp>
      <p:sp>
        <p:nvSpPr>
          <p:cNvPr id="2" name="矩形 1"/>
          <p:cNvSpPr/>
          <p:nvPr/>
        </p:nvSpPr>
        <p:spPr>
          <a:xfrm>
            <a:off x="555845" y="1195457"/>
            <a:ext cx="3639083" cy="760657"/>
          </a:xfrm>
          <a:prstGeom prst="rect">
            <a:avLst/>
          </a:prstGeom>
        </p:spPr>
        <p:txBody>
          <a:bodyPr wrap="square">
            <a:spAutoFit/>
          </a:bodyPr>
          <a:lstStyle/>
          <a:p>
            <a:pPr marL="571500" indent="-571500">
              <a:lnSpc>
                <a:spcPct val="150000"/>
              </a:lnSpc>
              <a:spcBef>
                <a:spcPts val="600"/>
              </a:spcBef>
              <a:spcAft>
                <a:spcPts val="600"/>
              </a:spcAft>
              <a:buFont typeface="Wingdings" panose="05000000000000000000" pitchFamily="2" charset="2"/>
              <a:buChar char="Ø"/>
            </a:pPr>
            <a:r>
              <a:rPr lang="zh-CN" altLang="en-US" sz="3200" b="1" dirty="0">
                <a:solidFill>
                  <a:schemeClr val="accent2"/>
                </a:solidFill>
                <a:latin typeface="华文楷体" panose="02010600040101010101" pitchFamily="2" charset="-122"/>
                <a:ea typeface="华文楷体" panose="02010600040101010101" pitchFamily="2" charset="-122"/>
              </a:rPr>
              <a:t>客观问题复杂度</a:t>
            </a:r>
          </a:p>
        </p:txBody>
      </p:sp>
      <p:sp>
        <p:nvSpPr>
          <p:cNvPr id="6" name="文本框 5"/>
          <p:cNvSpPr txBox="1"/>
          <p:nvPr/>
        </p:nvSpPr>
        <p:spPr>
          <a:xfrm>
            <a:off x="971774" y="2093405"/>
            <a:ext cx="8540306" cy="1930337"/>
          </a:xfrm>
          <a:prstGeom prst="rect">
            <a:avLst/>
          </a:prstGeom>
          <a:noFill/>
        </p:spPr>
        <p:txBody>
          <a:bodyPr wrap="square" rtlCol="0">
            <a:spAutoFit/>
          </a:bodyPr>
          <a:lstStyle/>
          <a:p>
            <a:pPr>
              <a:lnSpc>
                <a:spcPct val="150000"/>
              </a:lnSpc>
            </a:pPr>
            <a:r>
              <a:rPr lang="zh-CN" altLang="en-US" sz="2800" dirty="0" smtClean="0">
                <a:latin typeface="+mn-ea"/>
              </a:rPr>
              <a:t>    软件项目的采用技术、开发周期、资金投入和风险系数与软件所解决的客观问题的复杂程度有密切的关系！</a:t>
            </a:r>
            <a:endParaRPr lang="en-US" altLang="zh-CN" sz="2800" dirty="0" smtClean="0">
              <a:latin typeface="+mn-ea"/>
            </a:endParaRPr>
          </a:p>
        </p:txBody>
      </p:sp>
      <p:sp>
        <p:nvSpPr>
          <p:cNvPr id="8" name="文本框 7"/>
          <p:cNvSpPr txBox="1"/>
          <p:nvPr/>
        </p:nvSpPr>
        <p:spPr>
          <a:xfrm>
            <a:off x="688157" y="4023742"/>
            <a:ext cx="7711127" cy="738664"/>
          </a:xfrm>
          <a:prstGeom prst="rect">
            <a:avLst/>
          </a:prstGeom>
          <a:noFill/>
        </p:spPr>
        <p:txBody>
          <a:bodyPr wrap="square" rtlCol="0">
            <a:spAutoFit/>
          </a:bodyPr>
          <a:lstStyle/>
          <a:p>
            <a:pPr>
              <a:lnSpc>
                <a:spcPct val="150000"/>
              </a:lnSpc>
            </a:pPr>
            <a:r>
              <a:rPr lang="zh-CN" altLang="en-US" sz="2800" dirty="0" smtClean="0">
                <a:solidFill>
                  <a:schemeClr val="accent2"/>
                </a:solidFill>
                <a:latin typeface="+mn-ea"/>
              </a:rPr>
              <a:t>复杂问题采用系统分析方法解析成子系统的集合：</a:t>
            </a:r>
            <a:endParaRPr lang="en-US" altLang="zh-CN" sz="2800" dirty="0" smtClean="0">
              <a:solidFill>
                <a:schemeClr val="accent2"/>
              </a:solidFill>
              <a:latin typeface="+mn-ea"/>
            </a:endParaRPr>
          </a:p>
        </p:txBody>
      </p:sp>
      <p:sp>
        <p:nvSpPr>
          <p:cNvPr id="9" name="文本框 8"/>
          <p:cNvSpPr txBox="1"/>
          <p:nvPr/>
        </p:nvSpPr>
        <p:spPr>
          <a:xfrm>
            <a:off x="2229271" y="4909052"/>
            <a:ext cx="4628897" cy="637675"/>
          </a:xfrm>
          <a:prstGeom prst="rect">
            <a:avLst/>
          </a:prstGeom>
          <a:noFill/>
        </p:spPr>
        <p:txBody>
          <a:bodyPr wrap="square" rtlCol="0">
            <a:spAutoFit/>
          </a:bodyPr>
          <a:lstStyle/>
          <a:p>
            <a:pPr>
              <a:lnSpc>
                <a:spcPct val="150000"/>
              </a:lnSpc>
            </a:pPr>
            <a:r>
              <a:rPr lang="zh-CN" altLang="en-US" sz="2800" dirty="0" smtClean="0">
                <a:latin typeface="+mn-ea"/>
              </a:rPr>
              <a:t>    </a:t>
            </a:r>
            <a:r>
              <a:rPr lang="en-US" altLang="zh-CN" sz="2800" dirty="0" smtClean="0">
                <a:latin typeface="+mn-ea"/>
              </a:rPr>
              <a:t>S={S</a:t>
            </a:r>
            <a:r>
              <a:rPr lang="en-US" altLang="zh-CN" sz="2800" baseline="-25000" dirty="0" smtClean="0">
                <a:latin typeface="+mn-ea"/>
              </a:rPr>
              <a:t>1</a:t>
            </a:r>
            <a:r>
              <a:rPr lang="en-US" altLang="zh-CN" sz="2800" dirty="0" smtClean="0">
                <a:latin typeface="+mn-ea"/>
              </a:rPr>
              <a:t>,S</a:t>
            </a:r>
            <a:r>
              <a:rPr lang="en-US" altLang="zh-CN" sz="2800" baseline="-25000" dirty="0" smtClean="0">
                <a:latin typeface="+mn-ea"/>
              </a:rPr>
              <a:t>2</a:t>
            </a:r>
            <a:r>
              <a:rPr lang="en-US" altLang="zh-CN" sz="2800" dirty="0" smtClean="0">
                <a:latin typeface="+mn-ea"/>
              </a:rPr>
              <a:t>,,,S</a:t>
            </a:r>
            <a:r>
              <a:rPr lang="en-US" altLang="zh-CN" sz="2800" baseline="-25000" dirty="0" smtClean="0">
                <a:latin typeface="+mn-ea"/>
              </a:rPr>
              <a:t>n</a:t>
            </a:r>
            <a:r>
              <a:rPr lang="en-US" altLang="zh-CN" sz="2800" dirty="0" smtClean="0">
                <a:latin typeface="+mn-ea"/>
              </a:rPr>
              <a:t>}</a:t>
            </a:r>
          </a:p>
        </p:txBody>
      </p:sp>
    </p:spTree>
    <p:extLst>
      <p:ext uri="{BB962C8B-B14F-4D97-AF65-F5344CB8AC3E}">
        <p14:creationId xmlns:p14="http://schemas.microsoft.com/office/powerpoint/2010/main" val="114301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endParaRPr lang="zh-CN" altLang="zh-CN" smtClean="0"/>
          </a:p>
        </p:txBody>
      </p:sp>
      <p:sp>
        <p:nvSpPr>
          <p:cNvPr id="8195" name="Rectangle 3"/>
          <p:cNvSpPr>
            <a:spLocks noGrp="1" noChangeArrowheads="1"/>
          </p:cNvSpPr>
          <p:nvPr>
            <p:ph type="body" idx="1"/>
          </p:nvPr>
        </p:nvSpPr>
        <p:spPr>
          <a:xfrm>
            <a:off x="2495550" y="1412876"/>
            <a:ext cx="7772400" cy="576263"/>
          </a:xfrm>
        </p:spPr>
        <p:txBody>
          <a:bodyPr/>
          <a:lstStyle/>
          <a:p>
            <a:pPr eaLnBrk="1" hangingPunct="1">
              <a:lnSpc>
                <a:spcPct val="90000"/>
              </a:lnSpc>
            </a:pPr>
            <a:r>
              <a:rPr lang="zh-CN" altLang="en-US" smtClean="0"/>
              <a:t>石结构－赵州桥</a:t>
            </a:r>
          </a:p>
        </p:txBody>
      </p:sp>
      <p:pic>
        <p:nvPicPr>
          <p:cNvPr id="8196" name="Picture 4" descr="赵州桥"/>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9" y="2133600"/>
            <a:ext cx="7812087"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0293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874964" y="0"/>
            <a:ext cx="7793037" cy="984250"/>
          </a:xfrm>
        </p:spPr>
        <p:txBody>
          <a:bodyPr/>
          <a:lstStyle/>
          <a:p>
            <a:pPr eaLnBrk="1" hangingPunct="1"/>
            <a:endParaRPr lang="zh-CN" altLang="zh-CN" sz="3600"/>
          </a:p>
        </p:txBody>
      </p:sp>
      <p:sp>
        <p:nvSpPr>
          <p:cNvPr id="9219" name="Rectangle 3"/>
          <p:cNvSpPr>
            <a:spLocks noGrp="1" noChangeArrowheads="1"/>
          </p:cNvSpPr>
          <p:nvPr>
            <p:ph type="body" idx="1"/>
          </p:nvPr>
        </p:nvSpPr>
        <p:spPr>
          <a:xfrm>
            <a:off x="2640013" y="1412875"/>
            <a:ext cx="7772400" cy="4114800"/>
          </a:xfrm>
        </p:spPr>
        <p:txBody>
          <a:bodyPr/>
          <a:lstStyle/>
          <a:p>
            <a:pPr eaLnBrk="1" hangingPunct="1"/>
            <a:r>
              <a:rPr lang="zh-CN" altLang="en-US" smtClean="0"/>
              <a:t>中国古典园林</a:t>
            </a:r>
          </a:p>
        </p:txBody>
      </p:sp>
      <p:pic>
        <p:nvPicPr>
          <p:cNvPr id="9220" name="Picture 4" descr="留园"/>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151" y="2205039"/>
            <a:ext cx="1871663"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5" descr="拙政园"/>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363" y="2233613"/>
            <a:ext cx="1871662"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6" descr="2003122519333290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9150" y="4508501"/>
            <a:ext cx="1943100"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7" descr="5116604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6364" y="4508501"/>
            <a:ext cx="1944687"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0826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smtClean="0"/>
              <a:t>软件体系结构－从建筑结构谈起</a:t>
            </a:r>
          </a:p>
        </p:txBody>
      </p:sp>
      <p:sp>
        <p:nvSpPr>
          <p:cNvPr id="11267" name="Rectangle 3"/>
          <p:cNvSpPr>
            <a:spLocks noGrp="1" noChangeArrowheads="1"/>
          </p:cNvSpPr>
          <p:nvPr>
            <p:ph type="body" idx="1"/>
          </p:nvPr>
        </p:nvSpPr>
        <p:spPr/>
        <p:txBody>
          <a:bodyPr/>
          <a:lstStyle/>
          <a:p>
            <a:pPr eaLnBrk="1" hangingPunct="1"/>
            <a:r>
              <a:rPr lang="zh-CN" altLang="en-US" smtClean="0"/>
              <a:t>北京四合院、开平碉楼</a:t>
            </a:r>
          </a:p>
          <a:p>
            <a:pPr eaLnBrk="1" hangingPunct="1">
              <a:buFont typeface="Wingdings" panose="05000000000000000000" pitchFamily="2" charset="2"/>
              <a:buNone/>
            </a:pPr>
            <a:endParaRPr lang="en-US" altLang="zh-CN" smtClean="0"/>
          </a:p>
        </p:txBody>
      </p:sp>
      <p:pic>
        <p:nvPicPr>
          <p:cNvPr id="11268" name="Picture 4" descr="四合院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3" y="2801938"/>
            <a:ext cx="3167062"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5" descr="开平碉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338" y="2708276"/>
            <a:ext cx="3776662"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9282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pPr eaLnBrk="1" hangingPunct="1"/>
            <a:r>
              <a:rPr lang="zh-CN" altLang="en-US" smtClean="0"/>
              <a:t>中国馆</a:t>
            </a:r>
          </a:p>
        </p:txBody>
      </p:sp>
      <p:pic>
        <p:nvPicPr>
          <p:cNvPr id="13315" name="Picture 2" descr="http://pic9.nipic.com/20100830/1001554_142024082128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813" y="1735138"/>
            <a:ext cx="7358062" cy="490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5519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smtClean="0"/>
              <a:t>软件体系结构－从建筑结构谈起</a:t>
            </a:r>
          </a:p>
        </p:txBody>
      </p:sp>
      <p:sp>
        <p:nvSpPr>
          <p:cNvPr id="14339" name="Rectangle 3"/>
          <p:cNvSpPr>
            <a:spLocks noGrp="1" noChangeArrowheads="1"/>
          </p:cNvSpPr>
          <p:nvPr>
            <p:ph type="body" idx="1"/>
          </p:nvPr>
        </p:nvSpPr>
        <p:spPr/>
        <p:txBody>
          <a:bodyPr/>
          <a:lstStyle/>
          <a:p>
            <a:pPr eaLnBrk="1" hangingPunct="1"/>
            <a:r>
              <a:rPr lang="zh-CN" altLang="en-US" smtClean="0"/>
              <a:t>罗马斗兽场、雅典卫城</a:t>
            </a:r>
          </a:p>
        </p:txBody>
      </p:sp>
      <p:pic>
        <p:nvPicPr>
          <p:cNvPr id="14340" name="Picture 4" descr="5_u5g5fCOIcd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2420939"/>
            <a:ext cx="4103687"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5" descr="X215Y6T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25" y="2420938"/>
            <a:ext cx="2808288" cy="178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6" descr="X215Y6T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2626" y="4581525"/>
            <a:ext cx="2879725"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3747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zh-CN" altLang="en-US" smtClean="0"/>
              <a:t>软件体系结构－从建筑结构谈起</a:t>
            </a:r>
          </a:p>
        </p:txBody>
      </p:sp>
      <p:sp>
        <p:nvSpPr>
          <p:cNvPr id="16387" name="Rectangle 3"/>
          <p:cNvSpPr>
            <a:spLocks noGrp="1" noChangeArrowheads="1"/>
          </p:cNvSpPr>
          <p:nvPr>
            <p:ph type="body" idx="1"/>
          </p:nvPr>
        </p:nvSpPr>
        <p:spPr/>
        <p:txBody>
          <a:bodyPr/>
          <a:lstStyle/>
          <a:p>
            <a:pPr eaLnBrk="1" hangingPunct="1"/>
            <a:r>
              <a:rPr lang="zh-CN" altLang="en-US" smtClean="0"/>
              <a:t>哥特式、巴洛克式建筑</a:t>
            </a:r>
          </a:p>
        </p:txBody>
      </p:sp>
      <p:pic>
        <p:nvPicPr>
          <p:cNvPr id="16388" name="Picture 4" descr="U1126P33T148D122676F2100DT200603081401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350" y="2420938"/>
            <a:ext cx="24384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5" descr="200703111759373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8664" y="2205038"/>
            <a:ext cx="3887787" cy="371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Rectangle 6"/>
          <p:cNvSpPr>
            <a:spLocks noChangeArrowheads="1"/>
          </p:cNvSpPr>
          <p:nvPr/>
        </p:nvSpPr>
        <p:spPr bwMode="auto">
          <a:xfrm>
            <a:off x="5808664" y="2205038"/>
            <a:ext cx="1150937" cy="1444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endParaRPr lang="zh-CN" altLang="en-US" sz="1800"/>
          </a:p>
        </p:txBody>
      </p:sp>
    </p:spTree>
    <p:extLst>
      <p:ext uri="{BB962C8B-B14F-4D97-AF65-F5344CB8AC3E}">
        <p14:creationId xmlns:p14="http://schemas.microsoft.com/office/powerpoint/2010/main" val="2187841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zh-CN" altLang="en-US" smtClean="0"/>
              <a:t>软件体系结构－从建筑结构谈起</a:t>
            </a:r>
          </a:p>
        </p:txBody>
      </p:sp>
      <p:sp>
        <p:nvSpPr>
          <p:cNvPr id="18435" name="Rectangle 3"/>
          <p:cNvSpPr>
            <a:spLocks noGrp="1" noChangeArrowheads="1"/>
          </p:cNvSpPr>
          <p:nvPr>
            <p:ph type="body" idx="1"/>
          </p:nvPr>
        </p:nvSpPr>
        <p:spPr/>
        <p:txBody>
          <a:bodyPr/>
          <a:lstStyle/>
          <a:p>
            <a:pPr eaLnBrk="1" hangingPunct="1"/>
            <a:r>
              <a:rPr lang="zh-CN" altLang="en-US" smtClean="0"/>
              <a:t>摩天大楼</a:t>
            </a:r>
          </a:p>
        </p:txBody>
      </p:sp>
      <p:pic>
        <p:nvPicPr>
          <p:cNvPr id="18436" name="Picture 4" descr="纽约世贸中心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5" y="2060576"/>
            <a:ext cx="18288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5" descr="200691182740449_5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14" y="2133600"/>
            <a:ext cx="3171825" cy="440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6" descr="纽约世贸大厦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2625" y="4581525"/>
            <a:ext cx="1905000"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1883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pPr eaLnBrk="1" hangingPunct="1"/>
            <a:r>
              <a:rPr lang="zh-CN" altLang="en-US" smtClean="0"/>
              <a:t>结构无处不在</a:t>
            </a:r>
          </a:p>
        </p:txBody>
      </p:sp>
      <p:pic>
        <p:nvPicPr>
          <p:cNvPr id="20483" name="内容占位符 3" descr="_MG_5124.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601914" y="1412876"/>
            <a:ext cx="7559675" cy="5040313"/>
          </a:xfrm>
        </p:spPr>
      </p:pic>
    </p:spTree>
    <p:extLst>
      <p:ext uri="{BB962C8B-B14F-4D97-AF65-F5344CB8AC3E}">
        <p14:creationId xmlns:p14="http://schemas.microsoft.com/office/powerpoint/2010/main" val="1818125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pPr eaLnBrk="1" hangingPunct="1"/>
            <a:endParaRPr lang="zh-CN" altLang="en-US" smtClean="0"/>
          </a:p>
        </p:txBody>
      </p:sp>
      <p:pic>
        <p:nvPicPr>
          <p:cNvPr id="21507" name="内容占位符 3" descr="_MG_5129.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524125" y="1285876"/>
            <a:ext cx="3360738" cy="5040313"/>
          </a:xfrm>
        </p:spPr>
      </p:pic>
      <p:pic>
        <p:nvPicPr>
          <p:cNvPr id="21508" name="图片 4" descr="_MG_51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0375" y="1214438"/>
            <a:ext cx="3429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0009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pPr eaLnBrk="1" hangingPunct="1"/>
            <a:endParaRPr lang="zh-CN" altLang="en-US" smtClean="0"/>
          </a:p>
        </p:txBody>
      </p:sp>
      <p:pic>
        <p:nvPicPr>
          <p:cNvPr id="22531" name="内容占位符 3" descr="_MG_5131.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381250" y="1571626"/>
            <a:ext cx="7759700" cy="5040313"/>
          </a:xfrm>
        </p:spPr>
      </p:pic>
    </p:spTree>
    <p:extLst>
      <p:ext uri="{BB962C8B-B14F-4D97-AF65-F5344CB8AC3E}">
        <p14:creationId xmlns:p14="http://schemas.microsoft.com/office/powerpoint/2010/main" val="1862549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a:xfrm>
            <a:off x="641023" y="1112364"/>
            <a:ext cx="10567447" cy="209605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sz="3200" dirty="0" smtClean="0"/>
              <a:t>    假设 </a:t>
            </a:r>
            <a:r>
              <a:rPr lang="en-US" sz="3200" dirty="0" smtClean="0"/>
              <a:t>sub-system </a:t>
            </a:r>
            <a:r>
              <a:rPr lang="en-US" altLang="zh-CN" sz="3200" dirty="0" smtClean="0">
                <a:latin typeface="+mn-ea"/>
              </a:rPr>
              <a:t>S</a:t>
            </a:r>
            <a:r>
              <a:rPr lang="en-US" altLang="zh-CN" sz="3200" baseline="-25000" dirty="0" smtClean="0">
                <a:latin typeface="+mn-ea"/>
              </a:rPr>
              <a:t>i</a:t>
            </a:r>
            <a:r>
              <a:rPr lang="en-US" sz="3200" dirty="0" smtClean="0"/>
              <a:t> </a:t>
            </a:r>
            <a:r>
              <a:rPr lang="zh-CN" altLang="en-US" sz="3200" dirty="0" smtClean="0"/>
              <a:t>有</a:t>
            </a:r>
            <a:r>
              <a:rPr lang="en-US" sz="3200" dirty="0" smtClean="0"/>
              <a:t> </a:t>
            </a:r>
            <a:r>
              <a:rPr lang="en-US" altLang="zh-CN" sz="3200" dirty="0" smtClean="0"/>
              <a:t>m</a:t>
            </a:r>
            <a:r>
              <a:rPr lang="en-US" sz="3200" dirty="0" smtClean="0"/>
              <a:t> </a:t>
            </a:r>
            <a:r>
              <a:rPr lang="zh-CN" altLang="en-US" sz="3200" dirty="0" smtClean="0"/>
              <a:t>种方法</a:t>
            </a:r>
            <a:endParaRPr lang="en-US" altLang="zh-CN" sz="3200" dirty="0" smtClean="0">
              <a:latin typeface="+mn-ea"/>
            </a:endParaRPr>
          </a:p>
          <a:p>
            <a:pPr algn="l"/>
            <a:r>
              <a:rPr lang="en-US" altLang="zh-CN" sz="3200" dirty="0">
                <a:latin typeface="+mn-ea"/>
              </a:rPr>
              <a:t> </a:t>
            </a:r>
            <a:r>
              <a:rPr lang="en-US" altLang="zh-CN" sz="3200" dirty="0" smtClean="0">
                <a:latin typeface="+mn-ea"/>
              </a:rPr>
              <a:t> </a:t>
            </a:r>
            <a:r>
              <a:rPr lang="zh-CN" altLang="en-US" sz="3200" dirty="0" smtClean="0">
                <a:latin typeface="+mn-ea"/>
              </a:rPr>
              <a:t>则：</a:t>
            </a:r>
            <a:r>
              <a:rPr lang="en-US" altLang="zh-CN" sz="3200" dirty="0">
                <a:latin typeface="+mn-ea"/>
              </a:rPr>
              <a:t> S</a:t>
            </a:r>
            <a:r>
              <a:rPr lang="en-US" altLang="zh-CN" sz="3200" baseline="-25000" dirty="0">
                <a:latin typeface="+mn-ea"/>
              </a:rPr>
              <a:t>1</a:t>
            </a:r>
            <a:r>
              <a:rPr lang="en-US" altLang="zh-CN" sz="3200" dirty="0">
                <a:latin typeface="+mn-ea"/>
              </a:rPr>
              <a:t>,S</a:t>
            </a:r>
            <a:r>
              <a:rPr lang="en-US" altLang="zh-CN" sz="3200" baseline="-25000" dirty="0">
                <a:latin typeface="+mn-ea"/>
              </a:rPr>
              <a:t>2</a:t>
            </a:r>
            <a:r>
              <a:rPr lang="en-US" altLang="zh-CN" sz="3200" dirty="0">
                <a:latin typeface="+mn-ea"/>
              </a:rPr>
              <a:t>,,,S</a:t>
            </a:r>
            <a:r>
              <a:rPr lang="en-US" altLang="zh-CN" sz="3200" baseline="-25000" dirty="0">
                <a:latin typeface="+mn-ea"/>
              </a:rPr>
              <a:t>n</a:t>
            </a:r>
            <a:r>
              <a:rPr lang="zh-CN" altLang="en-US" sz="3200" dirty="0" smtClean="0"/>
              <a:t>复杂度描述为：</a:t>
            </a:r>
            <a:r>
              <a:rPr lang="en-US" sz="3200" baseline="-25000" dirty="0" smtClean="0"/>
              <a:t/>
            </a:r>
            <a:br>
              <a:rPr lang="en-US" sz="3200" baseline="-25000" dirty="0" smtClean="0"/>
            </a:br>
            <a:r>
              <a:rPr lang="en-US" sz="3200" i="1" baseline="-25000" dirty="0" smtClean="0"/>
              <a:t/>
            </a:r>
            <a:br>
              <a:rPr lang="en-US" sz="3200" i="1" baseline="-25000" dirty="0" smtClean="0"/>
            </a:br>
            <a:r>
              <a:rPr lang="en-US" sz="3200" i="1" baseline="-25000" dirty="0" smtClean="0"/>
              <a:t>                </a:t>
            </a:r>
            <a:r>
              <a:rPr lang="en-US" sz="3200" i="1" dirty="0" smtClean="0">
                <a:solidFill>
                  <a:srgbClr val="C00000"/>
                </a:solidFill>
              </a:rPr>
              <a:t>CMX(S</a:t>
            </a:r>
            <a:r>
              <a:rPr lang="en-US" altLang="zh-CN" sz="3200" baseline="-25000" dirty="0">
                <a:solidFill>
                  <a:srgbClr val="C00000"/>
                </a:solidFill>
                <a:latin typeface="+mn-ea"/>
              </a:rPr>
              <a:t>i</a:t>
            </a:r>
            <a:r>
              <a:rPr lang="en-US" sz="3200" i="1" dirty="0" smtClean="0">
                <a:solidFill>
                  <a:srgbClr val="C00000"/>
                </a:solidFill>
              </a:rPr>
              <a:t>)= </a:t>
            </a:r>
            <a:r>
              <a:rPr lang="en-US" sz="3200" i="1" dirty="0" smtClean="0">
                <a:solidFill>
                  <a:srgbClr val="C00000"/>
                </a:solidFill>
                <a:sym typeface="Symbol" panose="05050102010706020507" pitchFamily="18" charset="2"/>
              </a:rPr>
              <a:t>Optimization{</a:t>
            </a:r>
            <a:r>
              <a:rPr lang="en-US" sz="4800" i="1" dirty="0" smtClean="0">
                <a:solidFill>
                  <a:srgbClr val="C00000"/>
                </a:solidFill>
              </a:rPr>
              <a:t>c</a:t>
            </a:r>
            <a:r>
              <a:rPr lang="en-US" sz="3200" i="1" baseline="-25000" dirty="0" smtClean="0">
                <a:solidFill>
                  <a:srgbClr val="C00000"/>
                </a:solidFill>
              </a:rPr>
              <a:t>i</a:t>
            </a:r>
            <a:r>
              <a:rPr lang="en-US" sz="3200" i="1" dirty="0" smtClean="0">
                <a:solidFill>
                  <a:srgbClr val="C00000"/>
                </a:solidFill>
              </a:rPr>
              <a:t>-</a:t>
            </a:r>
            <a:r>
              <a:rPr lang="en-US" sz="3200" i="1" dirty="0" err="1" smtClean="0">
                <a:solidFill>
                  <a:srgbClr val="C00000"/>
                </a:solidFill>
              </a:rPr>
              <a:t>M</a:t>
            </a:r>
            <a:r>
              <a:rPr lang="en-US" sz="3200" i="1" baseline="-25000" dirty="0" err="1" smtClean="0">
                <a:solidFill>
                  <a:srgbClr val="C00000"/>
                </a:solidFill>
              </a:rPr>
              <a:t>j</a:t>
            </a:r>
            <a:r>
              <a:rPr lang="en-US" sz="3200" i="1" dirty="0" smtClean="0">
                <a:solidFill>
                  <a:srgbClr val="C00000"/>
                </a:solidFill>
              </a:rPr>
              <a:t>}       j=1</a:t>
            </a:r>
            <a:r>
              <a:rPr lang="zh-CN" altLang="en-US" sz="3200" i="1" dirty="0" smtClean="0">
                <a:solidFill>
                  <a:srgbClr val="C00000"/>
                </a:solidFill>
              </a:rPr>
              <a:t>，</a:t>
            </a:r>
            <a:r>
              <a:rPr lang="en-US" altLang="zh-CN" sz="3200" i="1" dirty="0" smtClean="0">
                <a:solidFill>
                  <a:srgbClr val="C00000"/>
                </a:solidFill>
              </a:rPr>
              <a:t>2</a:t>
            </a:r>
            <a:r>
              <a:rPr lang="zh-CN" altLang="en-US" sz="3200" i="1" dirty="0" smtClean="0">
                <a:solidFill>
                  <a:srgbClr val="C00000"/>
                </a:solidFill>
              </a:rPr>
              <a:t>，，，</a:t>
            </a:r>
            <a:r>
              <a:rPr lang="en-US" sz="3200" i="1" dirty="0" smtClean="0">
                <a:solidFill>
                  <a:srgbClr val="C00000"/>
                </a:solidFill>
              </a:rPr>
              <a:t>m</a:t>
            </a:r>
            <a:endParaRPr lang="en-US" sz="3200" i="1" baseline="-25000" dirty="0" smtClean="0">
              <a:solidFill>
                <a:srgbClr val="C00000"/>
              </a:solidFill>
            </a:endParaRPr>
          </a:p>
        </p:txBody>
      </p:sp>
      <p:sp>
        <p:nvSpPr>
          <p:cNvPr id="12" name="文本框 11"/>
          <p:cNvSpPr txBox="1"/>
          <p:nvPr/>
        </p:nvSpPr>
        <p:spPr>
          <a:xfrm>
            <a:off x="735291" y="4467146"/>
            <a:ext cx="7022969" cy="738664"/>
          </a:xfrm>
          <a:prstGeom prst="rect">
            <a:avLst/>
          </a:prstGeom>
          <a:noFill/>
        </p:spPr>
        <p:txBody>
          <a:bodyPr wrap="square" rtlCol="0">
            <a:spAutoFit/>
          </a:bodyPr>
          <a:lstStyle/>
          <a:p>
            <a:pPr>
              <a:lnSpc>
                <a:spcPct val="150000"/>
              </a:lnSpc>
            </a:pPr>
            <a:r>
              <a:rPr lang="zh-CN" altLang="en-US" sz="2800" dirty="0" smtClean="0">
                <a:latin typeface="+mn-ea"/>
              </a:rPr>
              <a:t>    </a:t>
            </a:r>
            <a:r>
              <a:rPr lang="en-US" altLang="zh-CN" sz="2800" dirty="0" smtClean="0">
                <a:solidFill>
                  <a:srgbClr val="AC0056"/>
                </a:solidFill>
              </a:rPr>
              <a:t>CMX(S)</a:t>
            </a:r>
            <a:r>
              <a:rPr lang="en-US" altLang="zh-CN" sz="2800" dirty="0" smtClean="0">
                <a:latin typeface="+mn-ea"/>
              </a:rPr>
              <a:t>=</a:t>
            </a:r>
            <a:r>
              <a:rPr lang="en-US" altLang="zh-CN" sz="2800" i="1" dirty="0" smtClean="0">
                <a:solidFill>
                  <a:srgbClr val="C00000"/>
                </a:solidFill>
              </a:rPr>
              <a:t>CMX(S</a:t>
            </a:r>
            <a:r>
              <a:rPr lang="en-US" altLang="zh-CN" sz="2800" baseline="-25000" dirty="0" smtClean="0">
                <a:solidFill>
                  <a:srgbClr val="C00000"/>
                </a:solidFill>
                <a:latin typeface="+mn-ea"/>
              </a:rPr>
              <a:t>1</a:t>
            </a:r>
            <a:r>
              <a:rPr lang="en-US" altLang="zh-CN" sz="2800" i="1" dirty="0" smtClean="0">
                <a:solidFill>
                  <a:srgbClr val="C00000"/>
                </a:solidFill>
              </a:rPr>
              <a:t>) +</a:t>
            </a:r>
            <a:r>
              <a:rPr lang="en-US" altLang="zh-CN" sz="2800" i="1" dirty="0">
                <a:solidFill>
                  <a:srgbClr val="C00000"/>
                </a:solidFill>
              </a:rPr>
              <a:t> </a:t>
            </a:r>
            <a:r>
              <a:rPr lang="en-US" altLang="zh-CN" sz="2800" i="1" dirty="0" smtClean="0">
                <a:solidFill>
                  <a:srgbClr val="C00000"/>
                </a:solidFill>
              </a:rPr>
              <a:t>CMX(S</a:t>
            </a:r>
            <a:r>
              <a:rPr lang="en-US" altLang="zh-CN" sz="2800" baseline="-25000" dirty="0" smtClean="0">
                <a:solidFill>
                  <a:srgbClr val="C00000"/>
                </a:solidFill>
                <a:latin typeface="+mn-ea"/>
              </a:rPr>
              <a:t>2</a:t>
            </a:r>
            <a:r>
              <a:rPr lang="en-US" altLang="zh-CN" sz="2800" i="1" dirty="0" smtClean="0">
                <a:solidFill>
                  <a:srgbClr val="C00000"/>
                </a:solidFill>
              </a:rPr>
              <a:t>) +,,,+CMX(S</a:t>
            </a:r>
            <a:r>
              <a:rPr lang="en-US" altLang="zh-CN" sz="2800" baseline="-25000" dirty="0" smtClean="0">
                <a:solidFill>
                  <a:srgbClr val="C00000"/>
                </a:solidFill>
                <a:latin typeface="+mn-ea"/>
              </a:rPr>
              <a:t>n</a:t>
            </a:r>
            <a:r>
              <a:rPr lang="en-US" altLang="zh-CN" sz="2800" i="1" dirty="0" smtClean="0">
                <a:solidFill>
                  <a:srgbClr val="C00000"/>
                </a:solidFill>
              </a:rPr>
              <a:t>)</a:t>
            </a:r>
            <a:endParaRPr lang="en-US" altLang="zh-CN" sz="2800" dirty="0" smtClean="0">
              <a:latin typeface="+mn-ea"/>
            </a:endParaRPr>
          </a:p>
        </p:txBody>
      </p:sp>
      <p:sp>
        <p:nvSpPr>
          <p:cNvPr id="5" name="Rectangle 3"/>
          <p:cNvSpPr txBox="1">
            <a:spLocks noChangeArrowheads="1"/>
          </p:cNvSpPr>
          <p:nvPr/>
        </p:nvSpPr>
        <p:spPr>
          <a:xfrm>
            <a:off x="1042076" y="3711185"/>
            <a:ext cx="4684955" cy="4998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sz="3200" dirty="0" smtClean="0"/>
              <a:t>问题的总复杂度为：</a:t>
            </a:r>
            <a:endParaRPr lang="en-US" altLang="zh-CN" sz="3200" dirty="0" smtClean="0"/>
          </a:p>
        </p:txBody>
      </p:sp>
    </p:spTree>
    <p:extLst>
      <p:ext uri="{BB962C8B-B14F-4D97-AF65-F5344CB8AC3E}">
        <p14:creationId xmlns:p14="http://schemas.microsoft.com/office/powerpoint/2010/main" val="42784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pPr eaLnBrk="1" hangingPunct="1"/>
            <a:endParaRPr lang="zh-CN" altLang="en-US" smtClean="0"/>
          </a:p>
        </p:txBody>
      </p:sp>
      <p:graphicFrame>
        <p:nvGraphicFramePr>
          <p:cNvPr id="23555" name="Object 2"/>
          <p:cNvGraphicFramePr>
            <a:graphicFrameLocks noChangeAspect="1"/>
          </p:cNvGraphicFramePr>
          <p:nvPr/>
        </p:nvGraphicFramePr>
        <p:xfrm>
          <a:off x="2952750" y="1455738"/>
          <a:ext cx="3602038" cy="5402262"/>
        </p:xfrm>
        <a:graphic>
          <a:graphicData uri="http://schemas.openxmlformats.org/presentationml/2006/ole">
            <mc:AlternateContent xmlns:mc="http://schemas.openxmlformats.org/markup-compatibility/2006">
              <mc:Choice xmlns:v="urn:schemas-microsoft-com:vml" Requires="v">
                <p:oleObj spid="_x0000_s2050" name="Visio" r:id="rId3" imgW="3802689" imgH="6425544" progId="Visio.Drawing.11">
                  <p:embed/>
                </p:oleObj>
              </mc:Choice>
              <mc:Fallback>
                <p:oleObj name="Visio" r:id="rId3" imgW="3802689" imgH="642554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2750" y="1455738"/>
                        <a:ext cx="3602038" cy="540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80557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pPr eaLnBrk="1" hangingPunct="1"/>
            <a:endParaRPr lang="zh-CN" altLang="en-US" smtClean="0"/>
          </a:p>
        </p:txBody>
      </p:sp>
      <p:sp>
        <p:nvSpPr>
          <p:cNvPr id="24579" name="内容占位符 2"/>
          <p:cNvSpPr>
            <a:spLocks noGrp="1"/>
          </p:cNvSpPr>
          <p:nvPr>
            <p:ph idx="1"/>
          </p:nvPr>
        </p:nvSpPr>
        <p:spPr/>
        <p:txBody>
          <a:bodyPr/>
          <a:lstStyle/>
          <a:p>
            <a:pPr eaLnBrk="1" hangingPunct="1"/>
            <a:endParaRPr lang="zh-CN" altLang="en-US" smtClean="0"/>
          </a:p>
        </p:txBody>
      </p:sp>
      <p:graphicFrame>
        <p:nvGraphicFramePr>
          <p:cNvPr id="24580" name="Object 2"/>
          <p:cNvGraphicFramePr>
            <a:graphicFrameLocks noChangeAspect="1"/>
          </p:cNvGraphicFramePr>
          <p:nvPr/>
        </p:nvGraphicFramePr>
        <p:xfrm>
          <a:off x="2809875" y="1500189"/>
          <a:ext cx="6643688" cy="5210175"/>
        </p:xfrm>
        <a:graphic>
          <a:graphicData uri="http://schemas.openxmlformats.org/presentationml/2006/ole">
            <mc:AlternateContent xmlns:mc="http://schemas.openxmlformats.org/markup-compatibility/2006">
              <mc:Choice xmlns:v="urn:schemas-microsoft-com:vml" Requires="v">
                <p:oleObj spid="_x0000_s3074" name="Visio" r:id="rId3" imgW="6910578" imgH="4402836" progId="Visio.Drawing.11">
                  <p:embed/>
                </p:oleObj>
              </mc:Choice>
              <mc:Fallback>
                <p:oleObj name="Visio" r:id="rId3" imgW="6910578" imgH="440283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875" y="1500189"/>
                        <a:ext cx="6643688" cy="521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95786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pPr eaLnBrk="1" hangingPunct="1"/>
            <a:endParaRPr lang="zh-CN" altLang="en-US" smtClean="0"/>
          </a:p>
        </p:txBody>
      </p:sp>
      <p:graphicFrame>
        <p:nvGraphicFramePr>
          <p:cNvPr id="25603" name="Object 2"/>
          <p:cNvGraphicFramePr>
            <a:graphicFrameLocks noChangeAspect="1"/>
          </p:cNvGraphicFramePr>
          <p:nvPr/>
        </p:nvGraphicFramePr>
        <p:xfrm>
          <a:off x="2309813" y="1285876"/>
          <a:ext cx="7848600" cy="5357813"/>
        </p:xfrm>
        <a:graphic>
          <a:graphicData uri="http://schemas.openxmlformats.org/presentationml/2006/ole">
            <mc:AlternateContent xmlns:mc="http://schemas.openxmlformats.org/markup-compatibility/2006">
              <mc:Choice xmlns:v="urn:schemas-microsoft-com:vml" Requires="v">
                <p:oleObj spid="_x0000_s4098" name="Visio" r:id="rId3" imgW="7243191" imgH="5647563" progId="Visio.Drawing.11">
                  <p:embed/>
                </p:oleObj>
              </mc:Choice>
              <mc:Fallback>
                <p:oleObj name="Visio" r:id="rId3" imgW="7243191" imgH="564756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813" y="1285876"/>
                        <a:ext cx="7848600" cy="535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22299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pPr eaLnBrk="1" hangingPunct="1"/>
            <a:endParaRPr lang="zh-CN" altLang="en-US" smtClean="0"/>
          </a:p>
        </p:txBody>
      </p:sp>
      <p:pic>
        <p:nvPicPr>
          <p:cNvPr id="26627" name="Picture 2" descr="http://www.citsnj.com/Destinations/UploadPic/map1/2006082814392263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563" y="1500188"/>
            <a:ext cx="72644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1934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smtClean="0"/>
              <a:t>The Swedish Ship Vasa</a:t>
            </a:r>
          </a:p>
        </p:txBody>
      </p:sp>
      <p:sp>
        <p:nvSpPr>
          <p:cNvPr id="27651" name="Rectangle 3"/>
          <p:cNvSpPr>
            <a:spLocks noGrp="1" noChangeArrowheads="1"/>
          </p:cNvSpPr>
          <p:nvPr>
            <p:ph type="body" idx="1"/>
          </p:nvPr>
        </p:nvSpPr>
        <p:spPr/>
        <p:txBody>
          <a:bodyPr/>
          <a:lstStyle/>
          <a:p>
            <a:pPr eaLnBrk="1" hangingPunct="1">
              <a:buFont typeface="Wingdings" panose="05000000000000000000" pitchFamily="2" charset="2"/>
              <a:buNone/>
            </a:pPr>
            <a:endParaRPr lang="en-US" altLang="zh-CN" smtClean="0"/>
          </a:p>
          <a:p>
            <a:pPr eaLnBrk="1" hangingPunct="1">
              <a:buFont typeface="Wingdings" panose="05000000000000000000" pitchFamily="2" charset="2"/>
              <a:buNone/>
            </a:pPr>
            <a:endParaRPr lang="en-US" altLang="zh-CN" smtClean="0"/>
          </a:p>
          <a:p>
            <a:pPr eaLnBrk="1" hangingPunct="1">
              <a:buFont typeface="Wingdings" panose="05000000000000000000" pitchFamily="2" charset="2"/>
              <a:buNone/>
            </a:pPr>
            <a:endParaRPr lang="en-US" altLang="zh-CN" smtClean="0"/>
          </a:p>
        </p:txBody>
      </p:sp>
      <p:sp>
        <p:nvSpPr>
          <p:cNvPr id="27652" name="AutoShape 7" descr="graphics/01fig01.gif"/>
          <p:cNvSpPr>
            <a:spLocks noChangeAspect="1" noChangeArrowheads="1"/>
          </p:cNvSpPr>
          <p:nvPr/>
        </p:nvSpPr>
        <p:spPr bwMode="auto">
          <a:xfrm>
            <a:off x="3714750" y="2128839"/>
            <a:ext cx="476250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endParaRPr lang="zh-CN" altLang="en-US" sz="1800"/>
          </a:p>
        </p:txBody>
      </p:sp>
      <p:pic>
        <p:nvPicPr>
          <p:cNvPr id="2765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14" y="2128839"/>
            <a:ext cx="4752975"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9447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smtClean="0"/>
              <a:t>SA</a:t>
            </a:r>
            <a:r>
              <a:rPr lang="zh-CN" altLang="en-US" smtClean="0"/>
              <a:t>的定义</a:t>
            </a:r>
          </a:p>
        </p:txBody>
      </p:sp>
      <p:sp>
        <p:nvSpPr>
          <p:cNvPr id="28675" name="Rectangle 3"/>
          <p:cNvSpPr>
            <a:spLocks noGrp="1" noChangeArrowheads="1"/>
          </p:cNvSpPr>
          <p:nvPr>
            <p:ph type="body" idx="1"/>
          </p:nvPr>
        </p:nvSpPr>
        <p:spPr/>
        <p:txBody>
          <a:bodyPr/>
          <a:lstStyle/>
          <a:p>
            <a:pPr eaLnBrk="1" hangingPunct="1"/>
            <a:r>
              <a:rPr lang="en-US" altLang="zh-CN" smtClean="0"/>
              <a:t>Simple defination-Garlan and Shaw</a:t>
            </a:r>
          </a:p>
          <a:p>
            <a:pPr eaLnBrk="1" hangingPunct="1">
              <a:buFont typeface="Wingdings" panose="05000000000000000000" pitchFamily="2" charset="2"/>
              <a:buNone/>
            </a:pPr>
            <a:r>
              <a:rPr lang="en-US" altLang="zh-CN" smtClean="0"/>
              <a:t/>
            </a:r>
            <a:br>
              <a:rPr lang="en-US" altLang="zh-CN" smtClean="0"/>
            </a:br>
            <a:r>
              <a:rPr lang="zh-CN" altLang="en-US" smtClean="0"/>
              <a:t>体系结构 </a:t>
            </a:r>
            <a:r>
              <a:rPr lang="en-US" altLang="zh-CN" smtClean="0"/>
              <a:t>= </a:t>
            </a:r>
            <a:r>
              <a:rPr lang="zh-CN" altLang="en-US" smtClean="0"/>
              <a:t>组件 </a:t>
            </a:r>
            <a:r>
              <a:rPr lang="en-US" altLang="zh-CN" smtClean="0"/>
              <a:t>+ </a:t>
            </a:r>
            <a:r>
              <a:rPr lang="zh-CN" altLang="en-US" smtClean="0"/>
              <a:t>连接件 </a:t>
            </a:r>
            <a:r>
              <a:rPr lang="en-US" altLang="zh-CN" smtClean="0"/>
              <a:t>+ </a:t>
            </a:r>
            <a:r>
              <a:rPr lang="zh-CN" altLang="en-US" smtClean="0"/>
              <a:t>约束</a:t>
            </a:r>
            <a:br>
              <a:rPr lang="zh-CN" altLang="en-US" smtClean="0"/>
            </a:br>
            <a:r>
              <a:rPr lang="en-US" altLang="zh-CN" smtClean="0"/>
              <a:t>Architecture = Components</a:t>
            </a:r>
          </a:p>
          <a:p>
            <a:pPr eaLnBrk="1" hangingPunct="1">
              <a:buFont typeface="Wingdings" panose="05000000000000000000" pitchFamily="2" charset="2"/>
              <a:buNone/>
            </a:pPr>
            <a:r>
              <a:rPr lang="en-US" altLang="zh-CN" smtClean="0"/>
              <a:t>                      +Connectors </a:t>
            </a:r>
          </a:p>
          <a:p>
            <a:pPr eaLnBrk="1" hangingPunct="1">
              <a:buFont typeface="Wingdings" panose="05000000000000000000" pitchFamily="2" charset="2"/>
              <a:buNone/>
            </a:pPr>
            <a:r>
              <a:rPr lang="en-US" altLang="zh-CN" smtClean="0"/>
              <a:t>                      + Constrains</a:t>
            </a:r>
          </a:p>
        </p:txBody>
      </p:sp>
    </p:spTree>
    <p:extLst>
      <p:ext uri="{BB962C8B-B14F-4D97-AF65-F5344CB8AC3E}">
        <p14:creationId xmlns:p14="http://schemas.microsoft.com/office/powerpoint/2010/main" val="4123286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smtClean="0"/>
              <a:t>program=</a:t>
            </a:r>
            <a:r>
              <a:rPr lang="zh-CN" altLang="en-US" smtClean="0"/>
              <a:t>？</a:t>
            </a:r>
          </a:p>
        </p:txBody>
      </p:sp>
      <p:sp>
        <p:nvSpPr>
          <p:cNvPr id="29699" name="Rectangle 3"/>
          <p:cNvSpPr>
            <a:spLocks noGrp="1" noChangeArrowheads="1"/>
          </p:cNvSpPr>
          <p:nvPr>
            <p:ph type="body" idx="1"/>
          </p:nvPr>
        </p:nvSpPr>
        <p:spPr>
          <a:xfrm>
            <a:off x="1847851" y="1700213"/>
            <a:ext cx="8640763" cy="4464050"/>
          </a:xfrm>
        </p:spPr>
        <p:txBody>
          <a:bodyPr/>
          <a:lstStyle/>
          <a:p>
            <a:pPr eaLnBrk="1" hangingPunct="1"/>
            <a:r>
              <a:rPr lang="en-US" altLang="zh-CN" smtClean="0"/>
              <a:t>program = Algorithm + data structure</a:t>
            </a:r>
            <a:r>
              <a:rPr lang="zh-CN" altLang="en-US" smtClean="0"/>
              <a:t>（</a:t>
            </a:r>
            <a:r>
              <a:rPr lang="en-US" altLang="zh-CN" smtClean="0"/>
              <a:t>1960</a:t>
            </a:r>
            <a:r>
              <a:rPr lang="en-US" altLang="zh-CN" smtClean="0">
                <a:latin typeface="Arial" panose="020B0604020202020204" pitchFamily="34" charset="0"/>
              </a:rPr>
              <a:t>’</a:t>
            </a:r>
            <a:r>
              <a:rPr lang="en-US" altLang="zh-CN" smtClean="0"/>
              <a:t>s </a:t>
            </a:r>
            <a:r>
              <a:rPr lang="zh-CN" altLang="en-US" smtClean="0"/>
              <a:t>）</a:t>
            </a:r>
          </a:p>
          <a:p>
            <a:pPr eaLnBrk="1" hangingPunct="1"/>
            <a:r>
              <a:rPr lang="en-US" altLang="zh-CN" smtClean="0"/>
              <a:t>program = subprogram + subprogram </a:t>
            </a:r>
            <a:r>
              <a:rPr lang="zh-CN" altLang="en-US" smtClean="0"/>
              <a:t>（</a:t>
            </a:r>
            <a:r>
              <a:rPr lang="en-US" altLang="zh-CN" smtClean="0"/>
              <a:t>1970</a:t>
            </a:r>
            <a:r>
              <a:rPr lang="en-US" altLang="zh-CN" smtClean="0">
                <a:latin typeface="Arial" panose="020B0604020202020204" pitchFamily="34" charset="0"/>
              </a:rPr>
              <a:t>’</a:t>
            </a:r>
            <a:r>
              <a:rPr lang="en-US" altLang="zh-CN" smtClean="0"/>
              <a:t>s </a:t>
            </a:r>
            <a:r>
              <a:rPr lang="zh-CN" altLang="en-US" smtClean="0"/>
              <a:t>）</a:t>
            </a:r>
          </a:p>
          <a:p>
            <a:pPr eaLnBrk="1" hangingPunct="1"/>
            <a:r>
              <a:rPr lang="en-US" altLang="zh-CN" smtClean="0"/>
              <a:t>Object = Algorithm + data structure </a:t>
            </a:r>
            <a:br>
              <a:rPr lang="en-US" altLang="zh-CN" smtClean="0"/>
            </a:br>
            <a:r>
              <a:rPr lang="en-US" altLang="zh-CN" smtClean="0"/>
              <a:t> program = Object + Object </a:t>
            </a:r>
            <a:r>
              <a:rPr lang="zh-CN" altLang="en-US" smtClean="0"/>
              <a:t>（</a:t>
            </a:r>
            <a:r>
              <a:rPr lang="en-US" altLang="zh-CN" smtClean="0"/>
              <a:t>1980</a:t>
            </a:r>
            <a:r>
              <a:rPr lang="en-US" altLang="zh-CN" smtClean="0">
                <a:latin typeface="Arial" panose="020B0604020202020204" pitchFamily="34" charset="0"/>
              </a:rPr>
              <a:t>’</a:t>
            </a:r>
            <a:r>
              <a:rPr lang="en-US" altLang="zh-CN" smtClean="0"/>
              <a:t>s</a:t>
            </a:r>
            <a:r>
              <a:rPr lang="zh-CN" altLang="en-US" smtClean="0"/>
              <a:t>）</a:t>
            </a:r>
          </a:p>
          <a:p>
            <a:pPr eaLnBrk="1" hangingPunct="1"/>
            <a:r>
              <a:rPr lang="en-US" altLang="zh-CN" smtClean="0"/>
              <a:t>program = Components + Connectors</a:t>
            </a:r>
            <a:r>
              <a:rPr lang="zh-CN" altLang="en-US" smtClean="0"/>
              <a:t>（</a:t>
            </a:r>
            <a:r>
              <a:rPr lang="en-US" altLang="zh-CN" smtClean="0"/>
              <a:t>1990</a:t>
            </a:r>
            <a:r>
              <a:rPr lang="en-US" altLang="zh-CN" smtClean="0">
                <a:latin typeface="Arial" panose="020B0604020202020204" pitchFamily="34" charset="0"/>
              </a:rPr>
              <a:t>’</a:t>
            </a:r>
            <a:r>
              <a:rPr lang="en-US" altLang="zh-CN" smtClean="0"/>
              <a:t>s</a:t>
            </a:r>
            <a:r>
              <a:rPr lang="zh-CN" altLang="en-US" smtClean="0"/>
              <a:t>）</a:t>
            </a:r>
          </a:p>
        </p:txBody>
      </p:sp>
    </p:spTree>
    <p:extLst>
      <p:ext uri="{BB962C8B-B14F-4D97-AF65-F5344CB8AC3E}">
        <p14:creationId xmlns:p14="http://schemas.microsoft.com/office/powerpoint/2010/main" val="1523198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smtClean="0"/>
              <a:t>SA</a:t>
            </a:r>
            <a:r>
              <a:rPr lang="zh-CN" altLang="en-US" smtClean="0"/>
              <a:t>的发展</a:t>
            </a:r>
          </a:p>
        </p:txBody>
      </p:sp>
      <p:pic>
        <p:nvPicPr>
          <p:cNvPr id="30723"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647951" y="1412876"/>
            <a:ext cx="7466013" cy="5040313"/>
          </a:xfrm>
          <a:noFill/>
        </p:spPr>
      </p:pic>
    </p:spTree>
    <p:extLst>
      <p:ext uri="{BB962C8B-B14F-4D97-AF65-F5344CB8AC3E}">
        <p14:creationId xmlns:p14="http://schemas.microsoft.com/office/powerpoint/2010/main" val="455094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smtClean="0"/>
              <a:t>DeRemer &amp; Kron said</a:t>
            </a:r>
            <a:r>
              <a:rPr lang="en-US" altLang="zh-CN" smtClean="0">
                <a:latin typeface="Arial" panose="020B0604020202020204" pitchFamily="34" charset="0"/>
              </a:rPr>
              <a:t>…</a:t>
            </a:r>
            <a:r>
              <a:rPr lang="en-US" altLang="zh-CN" smtClean="0"/>
              <a:t>(1976)</a:t>
            </a:r>
          </a:p>
        </p:txBody>
      </p:sp>
      <p:sp>
        <p:nvSpPr>
          <p:cNvPr id="31747" name="Rectangle 3"/>
          <p:cNvSpPr>
            <a:spLocks noGrp="1" noChangeArrowheads="1"/>
          </p:cNvSpPr>
          <p:nvPr>
            <p:ph type="body" idx="1"/>
          </p:nvPr>
        </p:nvSpPr>
        <p:spPr/>
        <p:txBody>
          <a:bodyPr/>
          <a:lstStyle/>
          <a:p>
            <a:pPr eaLnBrk="1" hangingPunct="1"/>
            <a:r>
              <a:rPr lang="en-US" altLang="zh-CN" smtClean="0">
                <a:latin typeface="Arial" panose="020B0604020202020204" pitchFamily="34" charset="0"/>
              </a:rPr>
              <a:t>“</a:t>
            </a:r>
            <a:r>
              <a:rPr lang="en-US" altLang="zh-CN" smtClean="0"/>
              <a:t>Structuring a large collection of modules to form a </a:t>
            </a:r>
            <a:r>
              <a:rPr lang="en-US" altLang="zh-CN" smtClean="0">
                <a:latin typeface="Arial" panose="020B0604020202020204" pitchFamily="34" charset="0"/>
              </a:rPr>
              <a:t>“</a:t>
            </a:r>
            <a:r>
              <a:rPr lang="en-US" altLang="zh-CN" smtClean="0"/>
              <a:t>system</a:t>
            </a:r>
            <a:r>
              <a:rPr lang="en-US" altLang="zh-CN" smtClean="0">
                <a:latin typeface="Arial" panose="020B0604020202020204" pitchFamily="34" charset="0"/>
              </a:rPr>
              <a:t>”</a:t>
            </a:r>
            <a:r>
              <a:rPr lang="en-US" altLang="zh-CN" smtClean="0"/>
              <a:t> is an essentially distinct and different intellectual activity from that of constructing the individual modules.</a:t>
            </a:r>
            <a:r>
              <a:rPr lang="en-US" altLang="zh-CN" smtClean="0">
                <a:latin typeface="Arial" panose="020B0604020202020204" pitchFamily="34" charset="0"/>
              </a:rPr>
              <a:t>”</a:t>
            </a:r>
            <a:endParaRPr lang="en-US" altLang="zh-CN" smtClean="0"/>
          </a:p>
          <a:p>
            <a:pPr eaLnBrk="1" hangingPunct="1"/>
            <a:r>
              <a:rPr lang="en-US" altLang="zh-CN" smtClean="0">
                <a:latin typeface="Arial" panose="020B0604020202020204" pitchFamily="34" charset="0"/>
              </a:rPr>
              <a:t>“</a:t>
            </a:r>
            <a:r>
              <a:rPr lang="en-US" altLang="zh-CN" smtClean="0"/>
              <a:t>Correspondingly, we believe that essentially distinct and different languages should be used for the two activities.</a:t>
            </a:r>
            <a:r>
              <a:rPr lang="en-US" altLang="zh-CN" smtClean="0">
                <a:latin typeface="Arial" panose="020B0604020202020204" pitchFamily="34" charset="0"/>
              </a:rPr>
              <a:t>”</a:t>
            </a:r>
            <a:endParaRPr lang="en-US" altLang="zh-CN" smtClean="0"/>
          </a:p>
        </p:txBody>
      </p:sp>
    </p:spTree>
    <p:extLst>
      <p:ext uri="{BB962C8B-B14F-4D97-AF65-F5344CB8AC3E}">
        <p14:creationId xmlns:p14="http://schemas.microsoft.com/office/powerpoint/2010/main" val="3452016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sz="3600"/>
              <a:t>What does a software architect have to do?</a:t>
            </a:r>
          </a:p>
        </p:txBody>
      </p:sp>
      <p:sp>
        <p:nvSpPr>
          <p:cNvPr id="32771" name="Rectangle 3"/>
          <p:cNvSpPr>
            <a:spLocks noGrp="1" noChangeArrowheads="1"/>
          </p:cNvSpPr>
          <p:nvPr>
            <p:ph type="body" idx="1"/>
          </p:nvPr>
        </p:nvSpPr>
        <p:spPr/>
        <p:txBody>
          <a:bodyPr/>
          <a:lstStyle/>
          <a:p>
            <a:pPr eaLnBrk="1" hangingPunct="1">
              <a:lnSpc>
                <a:spcPct val="80000"/>
              </a:lnSpc>
            </a:pPr>
            <a:r>
              <a:rPr lang="en-US" altLang="zh-CN"/>
              <a:t>Convert customer requirements into a technical design</a:t>
            </a:r>
          </a:p>
          <a:p>
            <a:pPr eaLnBrk="1" hangingPunct="1">
              <a:lnSpc>
                <a:spcPct val="80000"/>
              </a:lnSpc>
            </a:pPr>
            <a:r>
              <a:rPr lang="en-US" altLang="zh-CN"/>
              <a:t>Ensure that the technical design meets quality requirements</a:t>
            </a:r>
          </a:p>
          <a:p>
            <a:pPr eaLnBrk="1" hangingPunct="1">
              <a:lnSpc>
                <a:spcPct val="80000"/>
              </a:lnSpc>
            </a:pPr>
            <a:r>
              <a:rPr lang="en-US" altLang="zh-CN"/>
              <a:t>Communicate with stakeholders through detailed technical presentations</a:t>
            </a:r>
          </a:p>
          <a:p>
            <a:pPr eaLnBrk="1" hangingPunct="1">
              <a:lnSpc>
                <a:spcPct val="80000"/>
              </a:lnSpc>
            </a:pPr>
            <a:r>
              <a:rPr lang="en-US" altLang="zh-CN"/>
              <a:t>Listen to stakeholders and build consensus</a:t>
            </a:r>
          </a:p>
          <a:p>
            <a:pPr eaLnBrk="1" hangingPunct="1">
              <a:lnSpc>
                <a:spcPct val="80000"/>
              </a:lnSpc>
            </a:pPr>
            <a:r>
              <a:rPr lang="en-US" altLang="zh-CN"/>
              <a:t>Review developer code and ensure conformance to the architecture and good coding practices</a:t>
            </a:r>
          </a:p>
          <a:p>
            <a:pPr eaLnBrk="1" hangingPunct="1">
              <a:lnSpc>
                <a:spcPct val="80000"/>
              </a:lnSpc>
            </a:pPr>
            <a:r>
              <a:rPr lang="en-US" altLang="zh-CN"/>
              <a:t>Serve as a mentor for developers</a:t>
            </a:r>
          </a:p>
        </p:txBody>
      </p:sp>
    </p:spTree>
    <p:extLst>
      <p:ext uri="{BB962C8B-B14F-4D97-AF65-F5344CB8AC3E}">
        <p14:creationId xmlns:p14="http://schemas.microsoft.com/office/powerpoint/2010/main" val="223280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p:cNvSpPr txBox="1">
            <a:spLocks/>
          </p:cNvSpPr>
          <p:nvPr/>
        </p:nvSpPr>
        <p:spPr>
          <a:xfrm>
            <a:off x="3925160" y="363705"/>
            <a:ext cx="4128969" cy="694461"/>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spcBef>
                <a:spcPts val="600"/>
              </a:spcBef>
              <a:spcAft>
                <a:spcPts val="600"/>
              </a:spcAft>
            </a:pPr>
            <a:r>
              <a:rPr lang="zh-CN" altLang="en-US" sz="4000" b="1" dirty="0">
                <a:latin typeface="方正姚体" panose="02010601030101010101" pitchFamily="2" charset="-122"/>
                <a:ea typeface="方正姚体" panose="02010601030101010101" pitchFamily="2" charset="-122"/>
              </a:rPr>
              <a:t>经济分析主要影响因素</a:t>
            </a:r>
          </a:p>
        </p:txBody>
      </p:sp>
      <p:sp>
        <p:nvSpPr>
          <p:cNvPr id="2" name="矩形 1"/>
          <p:cNvSpPr/>
          <p:nvPr/>
        </p:nvSpPr>
        <p:spPr>
          <a:xfrm>
            <a:off x="555845" y="1195457"/>
            <a:ext cx="11340782" cy="830997"/>
          </a:xfrm>
          <a:prstGeom prst="rect">
            <a:avLst/>
          </a:prstGeom>
        </p:spPr>
        <p:txBody>
          <a:bodyPr wrap="square">
            <a:spAutoFit/>
          </a:bodyPr>
          <a:lstStyle/>
          <a:p>
            <a:pPr marL="571500" indent="-571500">
              <a:lnSpc>
                <a:spcPct val="150000"/>
              </a:lnSpc>
              <a:spcBef>
                <a:spcPts val="600"/>
              </a:spcBef>
              <a:spcAft>
                <a:spcPts val="600"/>
              </a:spcAft>
              <a:buFont typeface="Wingdings" panose="05000000000000000000" pitchFamily="2" charset="2"/>
              <a:buChar char="Ø"/>
            </a:pPr>
            <a:r>
              <a:rPr lang="zh-CN" altLang="en-US" sz="3200" b="1" dirty="0">
                <a:solidFill>
                  <a:schemeClr val="accent2"/>
                </a:solidFill>
                <a:latin typeface="华文楷体" panose="02010600040101010101" pitchFamily="2" charset="-122"/>
                <a:ea typeface="华文楷体" panose="02010600040101010101" pitchFamily="2" charset="-122"/>
              </a:rPr>
              <a:t>客观问题复杂</a:t>
            </a:r>
            <a:r>
              <a:rPr lang="zh-CN" altLang="en-US" sz="3200" b="1" dirty="0" smtClean="0">
                <a:solidFill>
                  <a:schemeClr val="accent2"/>
                </a:solidFill>
                <a:latin typeface="华文楷体" panose="02010600040101010101" pitchFamily="2" charset="-122"/>
                <a:ea typeface="华文楷体" panose="02010600040101010101" pitchFamily="2" charset="-122"/>
              </a:rPr>
              <a:t>度与开发成本（时间、资金等）之间的关系</a:t>
            </a:r>
            <a:endParaRPr lang="zh-CN" altLang="en-US" sz="3200" b="1" dirty="0">
              <a:solidFill>
                <a:schemeClr val="accent2"/>
              </a:solidFill>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2"/>
          <a:stretch>
            <a:fillRect/>
          </a:stretch>
        </p:blipFill>
        <p:spPr>
          <a:xfrm>
            <a:off x="1357125" y="2454460"/>
            <a:ext cx="6203174" cy="3980446"/>
          </a:xfrm>
          <a:prstGeom prst="rect">
            <a:avLst/>
          </a:prstGeom>
        </p:spPr>
      </p:pic>
    </p:spTree>
    <p:extLst>
      <p:ext uri="{BB962C8B-B14F-4D97-AF65-F5344CB8AC3E}">
        <p14:creationId xmlns:p14="http://schemas.microsoft.com/office/powerpoint/2010/main" val="334773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6100" y="431885"/>
            <a:ext cx="6071198" cy="830997"/>
          </a:xfrm>
          <a:prstGeom prst="rect">
            <a:avLst/>
          </a:prstGeom>
        </p:spPr>
        <p:txBody>
          <a:bodyPr wrap="square">
            <a:spAutoFit/>
          </a:bodyPr>
          <a:lstStyle/>
          <a:p>
            <a:pPr marL="571500" indent="-571500">
              <a:lnSpc>
                <a:spcPct val="150000"/>
              </a:lnSpc>
              <a:spcBef>
                <a:spcPts val="600"/>
              </a:spcBef>
              <a:spcAft>
                <a:spcPts val="600"/>
              </a:spcAft>
              <a:buFont typeface="Wingdings" panose="05000000000000000000" pitchFamily="2" charset="2"/>
              <a:buChar char="Ø"/>
            </a:pPr>
            <a:r>
              <a:rPr lang="zh-CN" altLang="en-US" sz="3200" b="1" dirty="0">
                <a:solidFill>
                  <a:schemeClr val="accent2"/>
                </a:solidFill>
                <a:latin typeface="方正姚体" panose="02010601030101010101" pitchFamily="2" charset="-122"/>
                <a:ea typeface="方正姚体" panose="02010601030101010101" pitchFamily="2" charset="-122"/>
              </a:rPr>
              <a:t>软件体系结构选择</a:t>
            </a:r>
          </a:p>
        </p:txBody>
      </p:sp>
      <p:sp>
        <p:nvSpPr>
          <p:cNvPr id="6" name="文本框 5"/>
          <p:cNvSpPr txBox="1"/>
          <p:nvPr/>
        </p:nvSpPr>
        <p:spPr>
          <a:xfrm>
            <a:off x="811518" y="1262882"/>
            <a:ext cx="10462940" cy="1384995"/>
          </a:xfrm>
          <a:prstGeom prst="rect">
            <a:avLst/>
          </a:prstGeom>
          <a:noFill/>
        </p:spPr>
        <p:txBody>
          <a:bodyPr wrap="square" rtlCol="0">
            <a:spAutoFit/>
          </a:bodyPr>
          <a:lstStyle/>
          <a:p>
            <a:pPr>
              <a:lnSpc>
                <a:spcPct val="150000"/>
              </a:lnSpc>
            </a:pPr>
            <a:r>
              <a:rPr lang="zh-CN" altLang="en-US" sz="2800" dirty="0" smtClean="0">
                <a:latin typeface="+mn-ea"/>
              </a:rPr>
              <a:t>    软件体系结构的选择主要考虑满足系统处理能力、性能要求、数据分布与访问、安全性要求、分布式、配置要求等因素。</a:t>
            </a:r>
            <a:endParaRPr lang="en-US" altLang="zh-CN" sz="2800" dirty="0" smtClean="0">
              <a:latin typeface="+mn-ea"/>
            </a:endParaRPr>
          </a:p>
        </p:txBody>
      </p:sp>
      <p:sp>
        <p:nvSpPr>
          <p:cNvPr id="8" name="文本框 7"/>
          <p:cNvSpPr txBox="1"/>
          <p:nvPr/>
        </p:nvSpPr>
        <p:spPr>
          <a:xfrm>
            <a:off x="643407" y="2777582"/>
            <a:ext cx="6992304" cy="3323987"/>
          </a:xfrm>
          <a:prstGeom prst="rect">
            <a:avLst/>
          </a:prstGeom>
          <a:noFill/>
        </p:spPr>
        <p:txBody>
          <a:bodyPr wrap="square" rtlCol="0">
            <a:spAutoFit/>
          </a:bodyPr>
          <a:lstStyle/>
          <a:p>
            <a:pPr>
              <a:lnSpc>
                <a:spcPct val="150000"/>
              </a:lnSpc>
            </a:pPr>
            <a:r>
              <a:rPr lang="zh-CN" altLang="en-US" sz="2800" dirty="0" smtClean="0">
                <a:latin typeface="+mn-ea"/>
              </a:rPr>
              <a:t>    常见的结构选型：</a:t>
            </a:r>
            <a:endParaRPr lang="en-US" altLang="zh-CN" sz="2800" dirty="0" smtClean="0">
              <a:latin typeface="+mn-ea"/>
            </a:endParaRPr>
          </a:p>
          <a:p>
            <a:pPr marL="914400" lvl="1" indent="-457200">
              <a:lnSpc>
                <a:spcPct val="150000"/>
              </a:lnSpc>
              <a:buFont typeface="Arial" panose="020B0604020202020204" pitchFamily="34" charset="0"/>
              <a:buChar char="•"/>
            </a:pPr>
            <a:r>
              <a:rPr lang="en-US" altLang="zh-CN" sz="2800" dirty="0" smtClean="0">
                <a:latin typeface="+mn-ea"/>
              </a:rPr>
              <a:t>B/S</a:t>
            </a:r>
            <a:r>
              <a:rPr lang="zh-CN" altLang="en-US" sz="2800" dirty="0" smtClean="0">
                <a:latin typeface="+mn-ea"/>
              </a:rPr>
              <a:t>与</a:t>
            </a:r>
            <a:r>
              <a:rPr lang="en-US" altLang="zh-CN" sz="2800" dirty="0" smtClean="0">
                <a:latin typeface="+mn-ea"/>
              </a:rPr>
              <a:t>C/S</a:t>
            </a:r>
            <a:r>
              <a:rPr lang="zh-CN" altLang="en-US" sz="2800" dirty="0" smtClean="0">
                <a:latin typeface="+mn-ea"/>
              </a:rPr>
              <a:t>；</a:t>
            </a:r>
            <a:endParaRPr lang="en-US" altLang="zh-CN" sz="2800" dirty="0" smtClean="0">
              <a:latin typeface="+mn-ea"/>
            </a:endParaRPr>
          </a:p>
          <a:p>
            <a:pPr marL="914400" lvl="1" indent="-457200">
              <a:lnSpc>
                <a:spcPct val="150000"/>
              </a:lnSpc>
              <a:buFont typeface="Arial" panose="020B0604020202020204" pitchFamily="34" charset="0"/>
              <a:buChar char="•"/>
            </a:pPr>
            <a:r>
              <a:rPr lang="zh-CN" altLang="en-US" sz="2800" dirty="0">
                <a:latin typeface="+mn-ea"/>
              </a:rPr>
              <a:t>两</a:t>
            </a:r>
            <a:r>
              <a:rPr lang="zh-CN" altLang="en-US" sz="2800" dirty="0" smtClean="0">
                <a:latin typeface="+mn-ea"/>
              </a:rPr>
              <a:t>层与多层结构；</a:t>
            </a:r>
            <a:endParaRPr lang="en-US" altLang="zh-CN" sz="2800" dirty="0" smtClean="0">
              <a:latin typeface="+mn-ea"/>
            </a:endParaRPr>
          </a:p>
          <a:p>
            <a:pPr marL="914400" lvl="1" indent="-457200">
              <a:lnSpc>
                <a:spcPct val="150000"/>
              </a:lnSpc>
              <a:buFont typeface="Arial" panose="020B0604020202020204" pitchFamily="34" charset="0"/>
              <a:buChar char="•"/>
            </a:pPr>
            <a:r>
              <a:rPr lang="zh-CN" altLang="en-US" sz="2800" dirty="0">
                <a:latin typeface="+mn-ea"/>
              </a:rPr>
              <a:t>结构风格。数据流、过程调用、事件驱动风格、信息共享</a:t>
            </a:r>
            <a:r>
              <a:rPr lang="zh-CN" altLang="en-US" sz="2800" dirty="0" smtClean="0">
                <a:latin typeface="+mn-ea"/>
              </a:rPr>
              <a:t>风格等。</a:t>
            </a:r>
            <a:endParaRPr lang="en-US" altLang="zh-CN" sz="2800" dirty="0" smtClean="0">
              <a:latin typeface="+mn-ea"/>
            </a:endParaRPr>
          </a:p>
        </p:txBody>
      </p:sp>
    </p:spTree>
    <p:extLst>
      <p:ext uri="{BB962C8B-B14F-4D97-AF65-F5344CB8AC3E}">
        <p14:creationId xmlns:p14="http://schemas.microsoft.com/office/powerpoint/2010/main" val="165540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3"/>
          <p:cNvGraphicFramePr>
            <a:graphicFrameLocks noChangeAspect="1"/>
          </p:cNvGraphicFramePr>
          <p:nvPr>
            <p:extLst>
              <p:ext uri="{D42A27DB-BD31-4B8C-83A1-F6EECF244321}">
                <p14:modId xmlns:p14="http://schemas.microsoft.com/office/powerpoint/2010/main" val="4153942193"/>
              </p:ext>
            </p:extLst>
          </p:nvPr>
        </p:nvGraphicFramePr>
        <p:xfrm>
          <a:off x="446987" y="1550388"/>
          <a:ext cx="7848600" cy="4524375"/>
        </p:xfrm>
        <a:graphic>
          <a:graphicData uri="http://schemas.openxmlformats.org/presentationml/2006/ole">
            <mc:AlternateContent xmlns:mc="http://schemas.openxmlformats.org/markup-compatibility/2006">
              <mc:Choice xmlns:v="urn:schemas-microsoft-com:vml" Requires="v">
                <p:oleObj spid="_x0000_s1059" name="位图图像" r:id="rId3" imgW="6066667" imgH="3104762" progId="Paint.Picture">
                  <p:embed/>
                </p:oleObj>
              </mc:Choice>
              <mc:Fallback>
                <p:oleObj name="位图图像" r:id="rId3" imgW="6066667" imgH="3104762"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987" y="1550388"/>
                        <a:ext cx="78486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2"/>
          <p:cNvSpPr txBox="1">
            <a:spLocks noChangeArrowheads="1"/>
          </p:cNvSpPr>
          <p:nvPr/>
        </p:nvSpPr>
        <p:spPr>
          <a:xfrm>
            <a:off x="1811283" y="414896"/>
            <a:ext cx="7239000" cy="617538"/>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b="1" i="1" dirty="0" smtClean="0">
                <a:latin typeface="Arial" panose="020B0604020202020204" pitchFamily="34" charset="0"/>
              </a:rPr>
              <a:t>Four-Tier Architectures</a:t>
            </a:r>
            <a:endParaRPr lang="en-US" altLang="zh-CN" dirty="0">
              <a:latin typeface="Arial" panose="020B0604020202020204" pitchFamily="34" charset="0"/>
            </a:endParaRPr>
          </a:p>
        </p:txBody>
      </p:sp>
    </p:spTree>
    <p:extLst>
      <p:ext uri="{BB962C8B-B14F-4D97-AF65-F5344CB8AC3E}">
        <p14:creationId xmlns:p14="http://schemas.microsoft.com/office/powerpoint/2010/main" val="95798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Program Files\Macromedia\Dreamweaver 2\11-791\images\km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8286161" cy="5945188"/>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3"/>
          <p:cNvSpPr txBox="1">
            <a:spLocks noChangeArrowheads="1"/>
          </p:cNvSpPr>
          <p:nvPr/>
        </p:nvSpPr>
        <p:spPr bwMode="auto">
          <a:xfrm>
            <a:off x="2589799" y="6107748"/>
            <a:ext cx="5153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5" rIns="91429" bIns="45715">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marL="1827213">
              <a:defRPr kumimoji="1" sz="2400">
                <a:solidFill>
                  <a:schemeClr val="tx1"/>
                </a:solidFill>
                <a:latin typeface="Times New Roman" panose="02020603050405020304" pitchFamily="18" charset="0"/>
                <a:ea typeface="宋体" panose="02010600030101010101" pitchFamily="2" charset="-122"/>
              </a:defRPr>
            </a:lvl5pPr>
            <a:lvl6pPr marL="22844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16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88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60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kumimoji="0" lang="en-US" b="1" dirty="0">
                <a:solidFill>
                  <a:srgbClr val="FF00FF"/>
                </a:solidFill>
                <a:latin typeface="Verdana" panose="020B0604030504040204" pitchFamily="34" charset="0"/>
              </a:rPr>
              <a:t>Class Diagram for KMT Client</a:t>
            </a:r>
          </a:p>
        </p:txBody>
      </p:sp>
      <p:sp>
        <p:nvSpPr>
          <p:cNvPr id="9" name="Text Box 4"/>
          <p:cNvSpPr txBox="1">
            <a:spLocks noChangeArrowheads="1"/>
          </p:cNvSpPr>
          <p:nvPr/>
        </p:nvSpPr>
        <p:spPr bwMode="auto">
          <a:xfrm>
            <a:off x="8593023" y="1564061"/>
            <a:ext cx="2681288" cy="1752600"/>
          </a:xfrm>
          <a:prstGeom prst="rect">
            <a:avLst/>
          </a:prstGeom>
          <a:solidFill>
            <a:schemeClr val="accent1">
              <a:lumMod val="40000"/>
              <a:lumOff val="60000"/>
            </a:schemeClr>
          </a:solidFill>
          <a:ln w="12700">
            <a:solidFill>
              <a:schemeClr val="tx1"/>
            </a:solidFill>
            <a:miter lim="800000"/>
            <a:headEnd type="none" w="sm" len="sm"/>
            <a:tailEnd type="none" w="sm" len="sm"/>
          </a:ln>
          <a:effectLst/>
        </p:spPr>
        <p:txBody>
          <a:bodyPr wrap="none" lIns="91429" tIns="45715" rIns="91429" bIns="45715">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marL="1827213">
              <a:defRPr kumimoji="1" sz="2400">
                <a:solidFill>
                  <a:schemeClr val="tx1"/>
                </a:solidFill>
                <a:latin typeface="Times New Roman" panose="02020603050405020304" pitchFamily="18" charset="0"/>
                <a:ea typeface="宋体" panose="02010600030101010101" pitchFamily="2" charset="-122"/>
              </a:defRPr>
            </a:lvl5pPr>
            <a:lvl6pPr marL="22844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16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88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60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kumimoji="0" lang="en-US" sz="1800" u="sng" dirty="0">
                <a:latin typeface="Verdana" panose="020B0604030504040204" pitchFamily="34" charset="0"/>
              </a:rPr>
              <a:t>Model-View</a:t>
            </a:r>
            <a:br>
              <a:rPr kumimoji="0" lang="en-US" sz="1800" u="sng" dirty="0">
                <a:latin typeface="Verdana" panose="020B0604030504040204" pitchFamily="34" charset="0"/>
              </a:rPr>
            </a:br>
            <a:r>
              <a:rPr kumimoji="0" lang="en-US" sz="1800" u="sng" dirty="0">
                <a:latin typeface="Verdana" panose="020B0604030504040204" pitchFamily="34" charset="0"/>
              </a:rPr>
              <a:t>Design Pattern</a:t>
            </a:r>
            <a:r>
              <a:rPr kumimoji="0" lang="en-US" sz="1800" dirty="0">
                <a:latin typeface="Verdana" panose="020B0604030504040204" pitchFamily="34" charset="0"/>
              </a:rPr>
              <a:t>:</a:t>
            </a:r>
            <a:br>
              <a:rPr kumimoji="0" lang="en-US" sz="1800" dirty="0">
                <a:latin typeface="Verdana" panose="020B0604030504040204" pitchFamily="34" charset="0"/>
              </a:rPr>
            </a:br>
            <a:r>
              <a:rPr kumimoji="0" lang="en-US" sz="1800" i="1" dirty="0">
                <a:latin typeface="Verdana" panose="020B0604030504040204" pitchFamily="34" charset="0"/>
              </a:rPr>
              <a:t>Separate internal</a:t>
            </a:r>
            <a:br>
              <a:rPr kumimoji="0" lang="en-US" sz="1800" i="1" dirty="0">
                <a:latin typeface="Verdana" panose="020B0604030504040204" pitchFamily="34" charset="0"/>
              </a:rPr>
            </a:br>
            <a:r>
              <a:rPr kumimoji="0" lang="en-US" sz="1800" i="1" dirty="0">
                <a:latin typeface="Verdana" panose="020B0604030504040204" pitchFamily="34" charset="0"/>
              </a:rPr>
              <a:t>representation from</a:t>
            </a:r>
          </a:p>
          <a:p>
            <a:pPr eaLnBrk="0" hangingPunct="0"/>
            <a:r>
              <a:rPr kumimoji="0" lang="en-US" sz="1800" i="1" dirty="0">
                <a:latin typeface="Verdana" panose="020B0604030504040204" pitchFamily="34" charset="0"/>
              </a:rPr>
              <a:t>how data is displayed</a:t>
            </a:r>
          </a:p>
          <a:p>
            <a:pPr eaLnBrk="0" hangingPunct="0"/>
            <a:r>
              <a:rPr kumimoji="0" lang="en-US" sz="1800" i="1" dirty="0">
                <a:latin typeface="Verdana" panose="020B0604030504040204" pitchFamily="34" charset="0"/>
              </a:rPr>
              <a:t>to the user</a:t>
            </a:r>
            <a:endParaRPr kumimoji="0" lang="en-US" sz="1800" dirty="0">
              <a:latin typeface="Verdana" panose="020B0604030504040204" pitchFamily="34" charset="0"/>
            </a:endParaRPr>
          </a:p>
        </p:txBody>
      </p:sp>
    </p:spTree>
    <p:extLst>
      <p:ext uri="{BB962C8B-B14F-4D97-AF65-F5344CB8AC3E}">
        <p14:creationId xmlns:p14="http://schemas.microsoft.com/office/powerpoint/2010/main" val="386426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style.rotation</p:attrName>
                                        </p:attrNameLst>
                                      </p:cBhvr>
                                      <p:tavLst>
                                        <p:tav tm="0">
                                          <p:val>
                                            <p:fltVal val="90"/>
                                          </p:val>
                                        </p:tav>
                                        <p:tav tm="100000">
                                          <p:val>
                                            <p:fltVal val="0"/>
                                          </p:val>
                                        </p:tav>
                                      </p:tavLst>
                                    </p:anim>
                                    <p:animEffect transition="in" filter="fade">
                                      <p:cBhvr>
                                        <p:cTn id="18" dur="1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p:cNvSpPr txBox="1">
            <a:spLocks noChangeArrowheads="1"/>
          </p:cNvSpPr>
          <p:nvPr/>
        </p:nvSpPr>
        <p:spPr bwMode="auto">
          <a:xfrm>
            <a:off x="3320863" y="5692746"/>
            <a:ext cx="1731542" cy="461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5" rIns="91429" bIns="45715">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marL="1827213">
              <a:defRPr kumimoji="1" sz="2400">
                <a:solidFill>
                  <a:schemeClr val="tx1"/>
                </a:solidFill>
                <a:latin typeface="Times New Roman" panose="02020603050405020304" pitchFamily="18" charset="0"/>
                <a:ea typeface="宋体" panose="02010600030101010101" pitchFamily="2" charset="-122"/>
              </a:defRPr>
            </a:lvl5pPr>
            <a:lvl6pPr marL="22844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16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88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60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kumimoji="0" lang="zh-CN" altLang="en-US" b="1" dirty="0" smtClean="0">
                <a:solidFill>
                  <a:srgbClr val="FF00FF"/>
                </a:solidFill>
                <a:latin typeface="Verdana" panose="020B0604030504040204" pitchFamily="34" charset="0"/>
              </a:rPr>
              <a:t>封闭式结构</a:t>
            </a:r>
            <a:endParaRPr kumimoji="0" lang="en-US" b="1" dirty="0">
              <a:solidFill>
                <a:srgbClr val="FF00FF"/>
              </a:solidFill>
              <a:latin typeface="Verdana" panose="020B0604030504040204" pitchFamily="34" charset="0"/>
            </a:endParaRPr>
          </a:p>
        </p:txBody>
      </p:sp>
      <p:grpSp>
        <p:nvGrpSpPr>
          <p:cNvPr id="10" name="Group 4"/>
          <p:cNvGrpSpPr>
            <a:grpSpLocks/>
          </p:cNvGrpSpPr>
          <p:nvPr/>
        </p:nvGrpSpPr>
        <p:grpSpPr bwMode="auto">
          <a:xfrm>
            <a:off x="1686613" y="476889"/>
            <a:ext cx="5987090" cy="4867425"/>
            <a:chOff x="2892" y="1536"/>
            <a:chExt cx="2402" cy="1773"/>
          </a:xfrm>
        </p:grpSpPr>
        <p:sp>
          <p:nvSpPr>
            <p:cNvPr id="11" name="Rectangle 5"/>
            <p:cNvSpPr>
              <a:spLocks noChangeArrowheads="1"/>
            </p:cNvSpPr>
            <p:nvPr/>
          </p:nvSpPr>
          <p:spPr bwMode="auto">
            <a:xfrm>
              <a:off x="2892" y="2866"/>
              <a:ext cx="2160" cy="443"/>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12" name="Rectangle 6"/>
            <p:cNvSpPr>
              <a:spLocks noChangeArrowheads="1"/>
            </p:cNvSpPr>
            <p:nvPr/>
          </p:nvSpPr>
          <p:spPr bwMode="auto">
            <a:xfrm>
              <a:off x="2892" y="2423"/>
              <a:ext cx="2160" cy="444"/>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13" name="Rectangle 7"/>
            <p:cNvSpPr>
              <a:spLocks noChangeArrowheads="1"/>
            </p:cNvSpPr>
            <p:nvPr/>
          </p:nvSpPr>
          <p:spPr bwMode="auto">
            <a:xfrm>
              <a:off x="2892" y="1978"/>
              <a:ext cx="2160" cy="444"/>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14" name="Rectangle 8"/>
            <p:cNvSpPr>
              <a:spLocks noChangeArrowheads="1"/>
            </p:cNvSpPr>
            <p:nvPr/>
          </p:nvSpPr>
          <p:spPr bwMode="auto">
            <a:xfrm>
              <a:off x="2892" y="1536"/>
              <a:ext cx="2160" cy="443"/>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15" name="Rectangle 9"/>
            <p:cNvSpPr>
              <a:spLocks noChangeArrowheads="1"/>
            </p:cNvSpPr>
            <p:nvPr/>
          </p:nvSpPr>
          <p:spPr bwMode="auto">
            <a:xfrm>
              <a:off x="5139" y="3027"/>
              <a:ext cx="15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chemeClr val="folHlink"/>
                  </a:solidFill>
                  <a:latin typeface="Times New Roman" panose="02020603050405020304" pitchFamily="18" charset="0"/>
                </a:rPr>
                <a:t>VM4</a:t>
              </a:r>
              <a:endParaRPr kumimoji="0" lang="en-US" altLang="zh-CN" sz="1400" b="1">
                <a:solidFill>
                  <a:schemeClr val="folHlink"/>
                </a:solidFill>
                <a:latin typeface="Times New Roman" panose="02020603050405020304" pitchFamily="18" charset="0"/>
              </a:endParaRPr>
            </a:p>
          </p:txBody>
        </p:sp>
        <p:sp>
          <p:nvSpPr>
            <p:cNvPr id="16" name="Rectangle 10"/>
            <p:cNvSpPr>
              <a:spLocks noChangeArrowheads="1"/>
            </p:cNvSpPr>
            <p:nvPr/>
          </p:nvSpPr>
          <p:spPr bwMode="auto">
            <a:xfrm>
              <a:off x="5139" y="2585"/>
              <a:ext cx="15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chemeClr val="folHlink"/>
                  </a:solidFill>
                  <a:latin typeface="Times New Roman" panose="02020603050405020304" pitchFamily="18" charset="0"/>
                </a:rPr>
                <a:t>VM3</a:t>
              </a:r>
              <a:endParaRPr kumimoji="0" lang="en-US" altLang="zh-CN" sz="1400" b="1">
                <a:solidFill>
                  <a:schemeClr val="folHlink"/>
                </a:solidFill>
                <a:latin typeface="Times New Roman" panose="02020603050405020304" pitchFamily="18" charset="0"/>
              </a:endParaRPr>
            </a:p>
          </p:txBody>
        </p:sp>
        <p:sp>
          <p:nvSpPr>
            <p:cNvPr id="17" name="Rectangle 11"/>
            <p:cNvSpPr>
              <a:spLocks noChangeArrowheads="1"/>
            </p:cNvSpPr>
            <p:nvPr/>
          </p:nvSpPr>
          <p:spPr bwMode="auto">
            <a:xfrm>
              <a:off x="5139" y="2140"/>
              <a:ext cx="15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chemeClr val="folHlink"/>
                  </a:solidFill>
                  <a:latin typeface="Times New Roman" panose="02020603050405020304" pitchFamily="18" charset="0"/>
                </a:rPr>
                <a:t>VM2</a:t>
              </a:r>
              <a:endParaRPr kumimoji="0" lang="en-US" altLang="zh-CN" sz="1400" b="1">
                <a:solidFill>
                  <a:schemeClr val="folHlink"/>
                </a:solidFill>
                <a:latin typeface="Times New Roman" panose="02020603050405020304" pitchFamily="18" charset="0"/>
              </a:endParaRPr>
            </a:p>
          </p:txBody>
        </p:sp>
        <p:sp>
          <p:nvSpPr>
            <p:cNvPr id="18" name="Rectangle 12"/>
            <p:cNvSpPr>
              <a:spLocks noChangeArrowheads="1"/>
            </p:cNvSpPr>
            <p:nvPr/>
          </p:nvSpPr>
          <p:spPr bwMode="auto">
            <a:xfrm>
              <a:off x="5142" y="1697"/>
              <a:ext cx="15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chemeClr val="folHlink"/>
                  </a:solidFill>
                  <a:latin typeface="Times New Roman" panose="02020603050405020304" pitchFamily="18" charset="0"/>
                </a:rPr>
                <a:t>VM1</a:t>
              </a:r>
              <a:endParaRPr kumimoji="0" lang="en-US" altLang="zh-CN" sz="1400" b="1">
                <a:solidFill>
                  <a:schemeClr val="folHlink"/>
                </a:solidFill>
                <a:latin typeface="Times New Roman" panose="02020603050405020304" pitchFamily="18" charset="0"/>
              </a:endParaRPr>
            </a:p>
          </p:txBody>
        </p:sp>
        <p:grpSp>
          <p:nvGrpSpPr>
            <p:cNvPr id="19" name="Group 13"/>
            <p:cNvGrpSpPr>
              <a:grpSpLocks/>
            </p:cNvGrpSpPr>
            <p:nvPr/>
          </p:nvGrpSpPr>
          <p:grpSpPr bwMode="auto">
            <a:xfrm>
              <a:off x="3296" y="1609"/>
              <a:ext cx="229" cy="299"/>
              <a:chOff x="3296" y="1646"/>
              <a:chExt cx="229" cy="299"/>
            </a:xfrm>
          </p:grpSpPr>
          <p:sp>
            <p:nvSpPr>
              <p:cNvPr id="89" name="Rectangle 14"/>
              <p:cNvSpPr>
                <a:spLocks noChangeArrowheads="1"/>
              </p:cNvSpPr>
              <p:nvPr/>
            </p:nvSpPr>
            <p:spPr bwMode="auto">
              <a:xfrm>
                <a:off x="3296" y="1646"/>
                <a:ext cx="224" cy="2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90" name="Rectangle 15"/>
              <p:cNvSpPr>
                <a:spLocks noChangeArrowheads="1"/>
              </p:cNvSpPr>
              <p:nvPr/>
            </p:nvSpPr>
            <p:spPr bwMode="auto">
              <a:xfrm>
                <a:off x="3296" y="1646"/>
                <a:ext cx="229" cy="298"/>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91" name="Line 16"/>
              <p:cNvSpPr>
                <a:spLocks noChangeShapeType="1"/>
              </p:cNvSpPr>
              <p:nvPr/>
            </p:nvSpPr>
            <p:spPr bwMode="auto">
              <a:xfrm>
                <a:off x="3296" y="1845"/>
                <a:ext cx="2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92" name="Line 17"/>
              <p:cNvSpPr>
                <a:spLocks noChangeShapeType="1"/>
              </p:cNvSpPr>
              <p:nvPr/>
            </p:nvSpPr>
            <p:spPr bwMode="auto">
              <a:xfrm>
                <a:off x="3296" y="1760"/>
                <a:ext cx="2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93" name="Rectangle 18"/>
              <p:cNvSpPr>
                <a:spLocks noChangeArrowheads="1"/>
              </p:cNvSpPr>
              <p:nvPr/>
            </p:nvSpPr>
            <p:spPr bwMode="auto">
              <a:xfrm>
                <a:off x="3368" y="1680"/>
                <a:ext cx="8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sz="1400">
                    <a:solidFill>
                      <a:schemeClr val="folHlink"/>
                    </a:solidFill>
                    <a:latin typeface="Times New Roman" panose="02020603050405020304" pitchFamily="18" charset="0"/>
                  </a:rPr>
                  <a:t>C1</a:t>
                </a:r>
                <a:endParaRPr kumimoji="0" lang="en-US" altLang="zh-CN" sz="1400" b="1">
                  <a:solidFill>
                    <a:schemeClr val="folHlink"/>
                  </a:solidFill>
                  <a:latin typeface="Times New Roman" panose="02020603050405020304" pitchFamily="18" charset="0"/>
                </a:endParaRPr>
              </a:p>
            </p:txBody>
          </p:sp>
          <p:sp>
            <p:nvSpPr>
              <p:cNvPr id="94" name="Rectangle 19"/>
              <p:cNvSpPr>
                <a:spLocks noChangeArrowheads="1"/>
              </p:cNvSpPr>
              <p:nvPr/>
            </p:nvSpPr>
            <p:spPr bwMode="auto">
              <a:xfrm>
                <a:off x="3326" y="1770"/>
                <a:ext cx="9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chemeClr val="folHlink"/>
                    </a:solidFill>
                    <a:latin typeface="Times New Roman" panose="02020603050405020304" pitchFamily="18" charset="0"/>
                  </a:rPr>
                  <a:t>attr</a:t>
                </a:r>
                <a:endParaRPr kumimoji="0" lang="en-US" altLang="zh-CN" sz="1400" b="1">
                  <a:solidFill>
                    <a:schemeClr val="folHlink"/>
                  </a:solidFill>
                  <a:latin typeface="Times New Roman" panose="02020603050405020304" pitchFamily="18" charset="0"/>
                </a:endParaRPr>
              </a:p>
            </p:txBody>
          </p:sp>
          <p:sp>
            <p:nvSpPr>
              <p:cNvPr id="95" name="Rectangle 20"/>
              <p:cNvSpPr>
                <a:spLocks noChangeArrowheads="1"/>
              </p:cNvSpPr>
              <p:nvPr/>
            </p:nvSpPr>
            <p:spPr bwMode="auto">
              <a:xfrm>
                <a:off x="3326" y="1867"/>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chemeClr val="folHlink"/>
                    </a:solidFill>
                    <a:latin typeface="Times New Roman" panose="02020603050405020304" pitchFamily="18" charset="0"/>
                  </a:rPr>
                  <a:t>op</a:t>
                </a:r>
                <a:endParaRPr kumimoji="0" lang="en-US" altLang="zh-CN" sz="1400" b="1">
                  <a:solidFill>
                    <a:schemeClr val="folHlink"/>
                  </a:solidFill>
                  <a:latin typeface="Times New Roman" panose="02020603050405020304" pitchFamily="18" charset="0"/>
                </a:endParaRPr>
              </a:p>
            </p:txBody>
          </p:sp>
        </p:grpSp>
        <p:sp>
          <p:nvSpPr>
            <p:cNvPr id="20" name="Line 21"/>
            <p:cNvSpPr>
              <a:spLocks noChangeShapeType="1"/>
            </p:cNvSpPr>
            <p:nvPr/>
          </p:nvSpPr>
          <p:spPr bwMode="auto">
            <a:xfrm>
              <a:off x="4119" y="2145"/>
              <a:ext cx="122" cy="40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21" name="Line 22"/>
            <p:cNvSpPr>
              <a:spLocks noChangeShapeType="1"/>
            </p:cNvSpPr>
            <p:nvPr/>
          </p:nvSpPr>
          <p:spPr bwMode="auto">
            <a:xfrm>
              <a:off x="4336" y="1907"/>
              <a:ext cx="151" cy="14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22" name="Line 23"/>
            <p:cNvSpPr>
              <a:spLocks noChangeShapeType="1"/>
            </p:cNvSpPr>
            <p:nvPr/>
          </p:nvSpPr>
          <p:spPr bwMode="auto">
            <a:xfrm>
              <a:off x="3429" y="1907"/>
              <a:ext cx="461" cy="23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23" name="Line 24"/>
            <p:cNvSpPr>
              <a:spLocks noChangeShapeType="1"/>
            </p:cNvSpPr>
            <p:nvPr/>
          </p:nvSpPr>
          <p:spPr bwMode="auto">
            <a:xfrm flipH="1">
              <a:off x="3658" y="2162"/>
              <a:ext cx="237" cy="38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24" name="Line 25"/>
            <p:cNvSpPr>
              <a:spLocks noChangeShapeType="1"/>
            </p:cNvSpPr>
            <p:nvPr/>
          </p:nvSpPr>
          <p:spPr bwMode="auto">
            <a:xfrm flipH="1">
              <a:off x="3451" y="2740"/>
              <a:ext cx="803" cy="46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grpSp>
          <p:nvGrpSpPr>
            <p:cNvPr id="25" name="Group 26"/>
            <p:cNvGrpSpPr>
              <a:grpSpLocks/>
            </p:cNvGrpSpPr>
            <p:nvPr/>
          </p:nvGrpSpPr>
          <p:grpSpPr bwMode="auto">
            <a:xfrm>
              <a:off x="4221" y="1609"/>
              <a:ext cx="229" cy="299"/>
              <a:chOff x="3296" y="1646"/>
              <a:chExt cx="229" cy="299"/>
            </a:xfrm>
          </p:grpSpPr>
          <p:sp>
            <p:nvSpPr>
              <p:cNvPr id="82" name="Rectangle 27"/>
              <p:cNvSpPr>
                <a:spLocks noChangeArrowheads="1"/>
              </p:cNvSpPr>
              <p:nvPr/>
            </p:nvSpPr>
            <p:spPr bwMode="auto">
              <a:xfrm>
                <a:off x="3296" y="1646"/>
                <a:ext cx="224" cy="2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83" name="Rectangle 28"/>
              <p:cNvSpPr>
                <a:spLocks noChangeArrowheads="1"/>
              </p:cNvSpPr>
              <p:nvPr/>
            </p:nvSpPr>
            <p:spPr bwMode="auto">
              <a:xfrm>
                <a:off x="3296" y="1646"/>
                <a:ext cx="229" cy="298"/>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84" name="Line 29"/>
              <p:cNvSpPr>
                <a:spLocks noChangeShapeType="1"/>
              </p:cNvSpPr>
              <p:nvPr/>
            </p:nvSpPr>
            <p:spPr bwMode="auto">
              <a:xfrm>
                <a:off x="3296" y="1845"/>
                <a:ext cx="2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85" name="Line 30"/>
              <p:cNvSpPr>
                <a:spLocks noChangeShapeType="1"/>
              </p:cNvSpPr>
              <p:nvPr/>
            </p:nvSpPr>
            <p:spPr bwMode="auto">
              <a:xfrm>
                <a:off x="3296" y="1760"/>
                <a:ext cx="2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86" name="Rectangle 31"/>
              <p:cNvSpPr>
                <a:spLocks noChangeArrowheads="1"/>
              </p:cNvSpPr>
              <p:nvPr/>
            </p:nvSpPr>
            <p:spPr bwMode="auto">
              <a:xfrm>
                <a:off x="3368" y="1680"/>
                <a:ext cx="8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sz="1400">
                    <a:solidFill>
                      <a:schemeClr val="folHlink"/>
                    </a:solidFill>
                    <a:latin typeface="Times New Roman" panose="02020603050405020304" pitchFamily="18" charset="0"/>
                  </a:rPr>
                  <a:t>C1</a:t>
                </a:r>
                <a:endParaRPr kumimoji="0" lang="en-US" altLang="zh-CN" sz="1400" b="1">
                  <a:solidFill>
                    <a:schemeClr val="folHlink"/>
                  </a:solidFill>
                  <a:latin typeface="Times New Roman" panose="02020603050405020304" pitchFamily="18" charset="0"/>
                </a:endParaRPr>
              </a:p>
            </p:txBody>
          </p:sp>
          <p:sp>
            <p:nvSpPr>
              <p:cNvPr id="87" name="Rectangle 32"/>
              <p:cNvSpPr>
                <a:spLocks noChangeArrowheads="1"/>
              </p:cNvSpPr>
              <p:nvPr/>
            </p:nvSpPr>
            <p:spPr bwMode="auto">
              <a:xfrm>
                <a:off x="3326" y="1770"/>
                <a:ext cx="9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chemeClr val="folHlink"/>
                    </a:solidFill>
                    <a:latin typeface="Times New Roman" panose="02020603050405020304" pitchFamily="18" charset="0"/>
                  </a:rPr>
                  <a:t>attr</a:t>
                </a:r>
                <a:endParaRPr kumimoji="0" lang="en-US" altLang="zh-CN" sz="1400" b="1">
                  <a:solidFill>
                    <a:schemeClr val="folHlink"/>
                  </a:solidFill>
                  <a:latin typeface="Times New Roman" panose="02020603050405020304" pitchFamily="18" charset="0"/>
                </a:endParaRPr>
              </a:p>
            </p:txBody>
          </p:sp>
          <p:sp>
            <p:nvSpPr>
              <p:cNvPr id="88" name="Rectangle 33"/>
              <p:cNvSpPr>
                <a:spLocks noChangeArrowheads="1"/>
              </p:cNvSpPr>
              <p:nvPr/>
            </p:nvSpPr>
            <p:spPr bwMode="auto">
              <a:xfrm>
                <a:off x="3326" y="1867"/>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chemeClr val="folHlink"/>
                    </a:solidFill>
                    <a:latin typeface="Times New Roman" panose="02020603050405020304" pitchFamily="18" charset="0"/>
                  </a:rPr>
                  <a:t>op</a:t>
                </a:r>
                <a:endParaRPr kumimoji="0" lang="en-US" altLang="zh-CN" sz="1400" b="1">
                  <a:solidFill>
                    <a:schemeClr val="folHlink"/>
                  </a:solidFill>
                  <a:latin typeface="Times New Roman" panose="02020603050405020304" pitchFamily="18" charset="0"/>
                </a:endParaRPr>
              </a:p>
            </p:txBody>
          </p:sp>
        </p:grpSp>
        <p:grpSp>
          <p:nvGrpSpPr>
            <p:cNvPr id="26" name="Group 34"/>
            <p:cNvGrpSpPr>
              <a:grpSpLocks/>
            </p:cNvGrpSpPr>
            <p:nvPr/>
          </p:nvGrpSpPr>
          <p:grpSpPr bwMode="auto">
            <a:xfrm>
              <a:off x="3708" y="1609"/>
              <a:ext cx="229" cy="299"/>
              <a:chOff x="3296" y="1646"/>
              <a:chExt cx="229" cy="299"/>
            </a:xfrm>
          </p:grpSpPr>
          <p:sp>
            <p:nvSpPr>
              <p:cNvPr id="75" name="Rectangle 35"/>
              <p:cNvSpPr>
                <a:spLocks noChangeArrowheads="1"/>
              </p:cNvSpPr>
              <p:nvPr/>
            </p:nvSpPr>
            <p:spPr bwMode="auto">
              <a:xfrm>
                <a:off x="3296" y="1646"/>
                <a:ext cx="224" cy="2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76" name="Rectangle 36"/>
              <p:cNvSpPr>
                <a:spLocks noChangeArrowheads="1"/>
              </p:cNvSpPr>
              <p:nvPr/>
            </p:nvSpPr>
            <p:spPr bwMode="auto">
              <a:xfrm>
                <a:off x="3296" y="1646"/>
                <a:ext cx="229" cy="298"/>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77" name="Line 37"/>
              <p:cNvSpPr>
                <a:spLocks noChangeShapeType="1"/>
              </p:cNvSpPr>
              <p:nvPr/>
            </p:nvSpPr>
            <p:spPr bwMode="auto">
              <a:xfrm>
                <a:off x="3296" y="1845"/>
                <a:ext cx="2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78" name="Line 38"/>
              <p:cNvSpPr>
                <a:spLocks noChangeShapeType="1"/>
              </p:cNvSpPr>
              <p:nvPr/>
            </p:nvSpPr>
            <p:spPr bwMode="auto">
              <a:xfrm>
                <a:off x="3296" y="1760"/>
                <a:ext cx="2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79" name="Rectangle 39"/>
              <p:cNvSpPr>
                <a:spLocks noChangeArrowheads="1"/>
              </p:cNvSpPr>
              <p:nvPr/>
            </p:nvSpPr>
            <p:spPr bwMode="auto">
              <a:xfrm>
                <a:off x="3368" y="1680"/>
                <a:ext cx="8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sz="1400">
                    <a:solidFill>
                      <a:schemeClr val="folHlink"/>
                    </a:solidFill>
                    <a:latin typeface="Times New Roman" panose="02020603050405020304" pitchFamily="18" charset="0"/>
                  </a:rPr>
                  <a:t>C1</a:t>
                </a:r>
                <a:endParaRPr kumimoji="0" lang="en-US" altLang="zh-CN" sz="1400" b="1">
                  <a:solidFill>
                    <a:schemeClr val="folHlink"/>
                  </a:solidFill>
                  <a:latin typeface="Times New Roman" panose="02020603050405020304" pitchFamily="18" charset="0"/>
                </a:endParaRPr>
              </a:p>
            </p:txBody>
          </p:sp>
          <p:sp>
            <p:nvSpPr>
              <p:cNvPr id="80" name="Rectangle 40"/>
              <p:cNvSpPr>
                <a:spLocks noChangeArrowheads="1"/>
              </p:cNvSpPr>
              <p:nvPr/>
            </p:nvSpPr>
            <p:spPr bwMode="auto">
              <a:xfrm>
                <a:off x="3326" y="1770"/>
                <a:ext cx="9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chemeClr val="folHlink"/>
                    </a:solidFill>
                    <a:latin typeface="Times New Roman" panose="02020603050405020304" pitchFamily="18" charset="0"/>
                  </a:rPr>
                  <a:t>attr</a:t>
                </a:r>
                <a:endParaRPr kumimoji="0" lang="en-US" altLang="zh-CN" sz="1400" b="1">
                  <a:solidFill>
                    <a:schemeClr val="folHlink"/>
                  </a:solidFill>
                  <a:latin typeface="Times New Roman" panose="02020603050405020304" pitchFamily="18" charset="0"/>
                </a:endParaRPr>
              </a:p>
            </p:txBody>
          </p:sp>
          <p:sp>
            <p:nvSpPr>
              <p:cNvPr id="81" name="Rectangle 41"/>
              <p:cNvSpPr>
                <a:spLocks noChangeArrowheads="1"/>
              </p:cNvSpPr>
              <p:nvPr/>
            </p:nvSpPr>
            <p:spPr bwMode="auto">
              <a:xfrm>
                <a:off x="3326" y="1867"/>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chemeClr val="folHlink"/>
                    </a:solidFill>
                    <a:latin typeface="Times New Roman" panose="02020603050405020304" pitchFamily="18" charset="0"/>
                  </a:rPr>
                  <a:t>op</a:t>
                </a:r>
                <a:endParaRPr kumimoji="0" lang="en-US" altLang="zh-CN" sz="1400" b="1">
                  <a:solidFill>
                    <a:schemeClr val="folHlink"/>
                  </a:solidFill>
                  <a:latin typeface="Times New Roman" panose="02020603050405020304" pitchFamily="18" charset="0"/>
                </a:endParaRPr>
              </a:p>
            </p:txBody>
          </p:sp>
        </p:grpSp>
        <p:grpSp>
          <p:nvGrpSpPr>
            <p:cNvPr id="27" name="Group 42"/>
            <p:cNvGrpSpPr>
              <a:grpSpLocks/>
            </p:cNvGrpSpPr>
            <p:nvPr/>
          </p:nvGrpSpPr>
          <p:grpSpPr bwMode="auto">
            <a:xfrm>
              <a:off x="3890" y="2051"/>
              <a:ext cx="229" cy="299"/>
              <a:chOff x="3296" y="1646"/>
              <a:chExt cx="229" cy="299"/>
            </a:xfrm>
          </p:grpSpPr>
          <p:sp>
            <p:nvSpPr>
              <p:cNvPr id="68" name="Rectangle 43"/>
              <p:cNvSpPr>
                <a:spLocks noChangeArrowheads="1"/>
              </p:cNvSpPr>
              <p:nvPr/>
            </p:nvSpPr>
            <p:spPr bwMode="auto">
              <a:xfrm>
                <a:off x="3296" y="1646"/>
                <a:ext cx="224" cy="2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69" name="Rectangle 44"/>
              <p:cNvSpPr>
                <a:spLocks noChangeArrowheads="1"/>
              </p:cNvSpPr>
              <p:nvPr/>
            </p:nvSpPr>
            <p:spPr bwMode="auto">
              <a:xfrm>
                <a:off x="3296" y="1646"/>
                <a:ext cx="229" cy="298"/>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70" name="Line 45"/>
              <p:cNvSpPr>
                <a:spLocks noChangeShapeType="1"/>
              </p:cNvSpPr>
              <p:nvPr/>
            </p:nvSpPr>
            <p:spPr bwMode="auto">
              <a:xfrm>
                <a:off x="3296" y="1845"/>
                <a:ext cx="2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71" name="Line 46"/>
              <p:cNvSpPr>
                <a:spLocks noChangeShapeType="1"/>
              </p:cNvSpPr>
              <p:nvPr/>
            </p:nvSpPr>
            <p:spPr bwMode="auto">
              <a:xfrm>
                <a:off x="3296" y="1760"/>
                <a:ext cx="2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72" name="Rectangle 47"/>
              <p:cNvSpPr>
                <a:spLocks noChangeArrowheads="1"/>
              </p:cNvSpPr>
              <p:nvPr/>
            </p:nvSpPr>
            <p:spPr bwMode="auto">
              <a:xfrm>
                <a:off x="3368" y="1680"/>
                <a:ext cx="8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sz="1400">
                    <a:solidFill>
                      <a:schemeClr val="folHlink"/>
                    </a:solidFill>
                    <a:latin typeface="Times New Roman" panose="02020603050405020304" pitchFamily="18" charset="0"/>
                  </a:rPr>
                  <a:t>C1</a:t>
                </a:r>
                <a:endParaRPr kumimoji="0" lang="en-US" altLang="zh-CN" sz="1400" b="1">
                  <a:solidFill>
                    <a:schemeClr val="folHlink"/>
                  </a:solidFill>
                  <a:latin typeface="Times New Roman" panose="02020603050405020304" pitchFamily="18" charset="0"/>
                </a:endParaRPr>
              </a:p>
            </p:txBody>
          </p:sp>
          <p:sp>
            <p:nvSpPr>
              <p:cNvPr id="73" name="Rectangle 48"/>
              <p:cNvSpPr>
                <a:spLocks noChangeArrowheads="1"/>
              </p:cNvSpPr>
              <p:nvPr/>
            </p:nvSpPr>
            <p:spPr bwMode="auto">
              <a:xfrm>
                <a:off x="3326" y="1770"/>
                <a:ext cx="9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chemeClr val="folHlink"/>
                    </a:solidFill>
                    <a:latin typeface="Times New Roman" panose="02020603050405020304" pitchFamily="18" charset="0"/>
                  </a:rPr>
                  <a:t>attr</a:t>
                </a:r>
                <a:endParaRPr kumimoji="0" lang="en-US" altLang="zh-CN" sz="1400" b="1">
                  <a:solidFill>
                    <a:schemeClr val="folHlink"/>
                  </a:solidFill>
                  <a:latin typeface="Times New Roman" panose="02020603050405020304" pitchFamily="18" charset="0"/>
                </a:endParaRPr>
              </a:p>
            </p:txBody>
          </p:sp>
          <p:sp>
            <p:nvSpPr>
              <p:cNvPr id="74" name="Rectangle 49"/>
              <p:cNvSpPr>
                <a:spLocks noChangeArrowheads="1"/>
              </p:cNvSpPr>
              <p:nvPr/>
            </p:nvSpPr>
            <p:spPr bwMode="auto">
              <a:xfrm>
                <a:off x="3326" y="1867"/>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chemeClr val="folHlink"/>
                    </a:solidFill>
                    <a:latin typeface="Times New Roman" panose="02020603050405020304" pitchFamily="18" charset="0"/>
                  </a:rPr>
                  <a:t>op</a:t>
                </a:r>
                <a:endParaRPr kumimoji="0" lang="en-US" altLang="zh-CN" sz="1400" b="1">
                  <a:solidFill>
                    <a:schemeClr val="folHlink"/>
                  </a:solidFill>
                  <a:latin typeface="Times New Roman" panose="02020603050405020304" pitchFamily="18" charset="0"/>
                </a:endParaRPr>
              </a:p>
            </p:txBody>
          </p:sp>
        </p:grpSp>
        <p:grpSp>
          <p:nvGrpSpPr>
            <p:cNvPr id="28" name="Group 50"/>
            <p:cNvGrpSpPr>
              <a:grpSpLocks/>
            </p:cNvGrpSpPr>
            <p:nvPr/>
          </p:nvGrpSpPr>
          <p:grpSpPr bwMode="auto">
            <a:xfrm>
              <a:off x="4393" y="2051"/>
              <a:ext cx="229" cy="299"/>
              <a:chOff x="3296" y="1646"/>
              <a:chExt cx="229" cy="299"/>
            </a:xfrm>
          </p:grpSpPr>
          <p:sp>
            <p:nvSpPr>
              <p:cNvPr id="61" name="Rectangle 51"/>
              <p:cNvSpPr>
                <a:spLocks noChangeArrowheads="1"/>
              </p:cNvSpPr>
              <p:nvPr/>
            </p:nvSpPr>
            <p:spPr bwMode="auto">
              <a:xfrm>
                <a:off x="3296" y="1646"/>
                <a:ext cx="224" cy="2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62" name="Rectangle 52"/>
              <p:cNvSpPr>
                <a:spLocks noChangeArrowheads="1"/>
              </p:cNvSpPr>
              <p:nvPr/>
            </p:nvSpPr>
            <p:spPr bwMode="auto">
              <a:xfrm>
                <a:off x="3296" y="1646"/>
                <a:ext cx="229" cy="298"/>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63" name="Line 53"/>
              <p:cNvSpPr>
                <a:spLocks noChangeShapeType="1"/>
              </p:cNvSpPr>
              <p:nvPr/>
            </p:nvSpPr>
            <p:spPr bwMode="auto">
              <a:xfrm>
                <a:off x="3296" y="1845"/>
                <a:ext cx="2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64" name="Line 54"/>
              <p:cNvSpPr>
                <a:spLocks noChangeShapeType="1"/>
              </p:cNvSpPr>
              <p:nvPr/>
            </p:nvSpPr>
            <p:spPr bwMode="auto">
              <a:xfrm>
                <a:off x="3296" y="1760"/>
                <a:ext cx="2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65" name="Rectangle 55"/>
              <p:cNvSpPr>
                <a:spLocks noChangeArrowheads="1"/>
              </p:cNvSpPr>
              <p:nvPr/>
            </p:nvSpPr>
            <p:spPr bwMode="auto">
              <a:xfrm>
                <a:off x="3368" y="1680"/>
                <a:ext cx="8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sz="1400">
                    <a:solidFill>
                      <a:schemeClr val="folHlink"/>
                    </a:solidFill>
                    <a:latin typeface="Times New Roman" panose="02020603050405020304" pitchFamily="18" charset="0"/>
                  </a:rPr>
                  <a:t>C1</a:t>
                </a:r>
                <a:endParaRPr kumimoji="0" lang="en-US" altLang="zh-CN" sz="1400" b="1">
                  <a:solidFill>
                    <a:schemeClr val="folHlink"/>
                  </a:solidFill>
                  <a:latin typeface="Times New Roman" panose="02020603050405020304" pitchFamily="18" charset="0"/>
                </a:endParaRPr>
              </a:p>
            </p:txBody>
          </p:sp>
          <p:sp>
            <p:nvSpPr>
              <p:cNvPr id="66" name="Rectangle 56"/>
              <p:cNvSpPr>
                <a:spLocks noChangeArrowheads="1"/>
              </p:cNvSpPr>
              <p:nvPr/>
            </p:nvSpPr>
            <p:spPr bwMode="auto">
              <a:xfrm>
                <a:off x="3326" y="1770"/>
                <a:ext cx="9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chemeClr val="folHlink"/>
                    </a:solidFill>
                    <a:latin typeface="Times New Roman" panose="02020603050405020304" pitchFamily="18" charset="0"/>
                  </a:rPr>
                  <a:t>attr</a:t>
                </a:r>
                <a:endParaRPr kumimoji="0" lang="en-US" altLang="zh-CN" sz="1400" b="1">
                  <a:solidFill>
                    <a:schemeClr val="folHlink"/>
                  </a:solidFill>
                  <a:latin typeface="Times New Roman" panose="02020603050405020304" pitchFamily="18" charset="0"/>
                </a:endParaRPr>
              </a:p>
            </p:txBody>
          </p:sp>
          <p:sp>
            <p:nvSpPr>
              <p:cNvPr id="67" name="Rectangle 57"/>
              <p:cNvSpPr>
                <a:spLocks noChangeArrowheads="1"/>
              </p:cNvSpPr>
              <p:nvPr/>
            </p:nvSpPr>
            <p:spPr bwMode="auto">
              <a:xfrm>
                <a:off x="3326" y="1867"/>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chemeClr val="folHlink"/>
                    </a:solidFill>
                    <a:latin typeface="Times New Roman" panose="02020603050405020304" pitchFamily="18" charset="0"/>
                  </a:rPr>
                  <a:t>op</a:t>
                </a:r>
                <a:endParaRPr kumimoji="0" lang="en-US" altLang="zh-CN" sz="1400" b="1">
                  <a:solidFill>
                    <a:schemeClr val="folHlink"/>
                  </a:solidFill>
                  <a:latin typeface="Times New Roman" panose="02020603050405020304" pitchFamily="18" charset="0"/>
                </a:endParaRPr>
              </a:p>
            </p:txBody>
          </p:sp>
        </p:grpSp>
        <p:grpSp>
          <p:nvGrpSpPr>
            <p:cNvPr id="29" name="Group 58"/>
            <p:cNvGrpSpPr>
              <a:grpSpLocks/>
            </p:cNvGrpSpPr>
            <p:nvPr/>
          </p:nvGrpSpPr>
          <p:grpSpPr bwMode="auto">
            <a:xfrm>
              <a:off x="3429" y="2496"/>
              <a:ext cx="229" cy="299"/>
              <a:chOff x="3296" y="1646"/>
              <a:chExt cx="229" cy="299"/>
            </a:xfrm>
          </p:grpSpPr>
          <p:sp>
            <p:nvSpPr>
              <p:cNvPr id="54" name="Rectangle 59"/>
              <p:cNvSpPr>
                <a:spLocks noChangeArrowheads="1"/>
              </p:cNvSpPr>
              <p:nvPr/>
            </p:nvSpPr>
            <p:spPr bwMode="auto">
              <a:xfrm>
                <a:off x="3296" y="1646"/>
                <a:ext cx="224" cy="2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55" name="Rectangle 60"/>
              <p:cNvSpPr>
                <a:spLocks noChangeArrowheads="1"/>
              </p:cNvSpPr>
              <p:nvPr/>
            </p:nvSpPr>
            <p:spPr bwMode="auto">
              <a:xfrm>
                <a:off x="3296" y="1646"/>
                <a:ext cx="229" cy="298"/>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56" name="Line 61"/>
              <p:cNvSpPr>
                <a:spLocks noChangeShapeType="1"/>
              </p:cNvSpPr>
              <p:nvPr/>
            </p:nvSpPr>
            <p:spPr bwMode="auto">
              <a:xfrm>
                <a:off x="3296" y="1845"/>
                <a:ext cx="2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57" name="Line 62"/>
              <p:cNvSpPr>
                <a:spLocks noChangeShapeType="1"/>
              </p:cNvSpPr>
              <p:nvPr/>
            </p:nvSpPr>
            <p:spPr bwMode="auto">
              <a:xfrm>
                <a:off x="3296" y="1760"/>
                <a:ext cx="2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58" name="Rectangle 63"/>
              <p:cNvSpPr>
                <a:spLocks noChangeArrowheads="1"/>
              </p:cNvSpPr>
              <p:nvPr/>
            </p:nvSpPr>
            <p:spPr bwMode="auto">
              <a:xfrm>
                <a:off x="3368" y="1680"/>
                <a:ext cx="8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sz="1400">
                    <a:solidFill>
                      <a:schemeClr val="folHlink"/>
                    </a:solidFill>
                    <a:latin typeface="Times New Roman" panose="02020603050405020304" pitchFamily="18" charset="0"/>
                  </a:rPr>
                  <a:t>C1</a:t>
                </a:r>
                <a:endParaRPr kumimoji="0" lang="en-US" altLang="zh-CN" sz="1400" b="1">
                  <a:solidFill>
                    <a:schemeClr val="folHlink"/>
                  </a:solidFill>
                  <a:latin typeface="Times New Roman" panose="02020603050405020304" pitchFamily="18" charset="0"/>
                </a:endParaRPr>
              </a:p>
            </p:txBody>
          </p:sp>
          <p:sp>
            <p:nvSpPr>
              <p:cNvPr id="59" name="Rectangle 64"/>
              <p:cNvSpPr>
                <a:spLocks noChangeArrowheads="1"/>
              </p:cNvSpPr>
              <p:nvPr/>
            </p:nvSpPr>
            <p:spPr bwMode="auto">
              <a:xfrm>
                <a:off x="3326" y="1770"/>
                <a:ext cx="9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chemeClr val="folHlink"/>
                    </a:solidFill>
                    <a:latin typeface="Times New Roman" panose="02020603050405020304" pitchFamily="18" charset="0"/>
                  </a:rPr>
                  <a:t>attr</a:t>
                </a:r>
                <a:endParaRPr kumimoji="0" lang="en-US" altLang="zh-CN" sz="1400" b="1">
                  <a:solidFill>
                    <a:schemeClr val="folHlink"/>
                  </a:solidFill>
                  <a:latin typeface="Times New Roman" panose="02020603050405020304" pitchFamily="18" charset="0"/>
                </a:endParaRPr>
              </a:p>
            </p:txBody>
          </p:sp>
          <p:sp>
            <p:nvSpPr>
              <p:cNvPr id="60" name="Rectangle 65"/>
              <p:cNvSpPr>
                <a:spLocks noChangeArrowheads="1"/>
              </p:cNvSpPr>
              <p:nvPr/>
            </p:nvSpPr>
            <p:spPr bwMode="auto">
              <a:xfrm>
                <a:off x="3326" y="1867"/>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chemeClr val="folHlink"/>
                    </a:solidFill>
                    <a:latin typeface="Times New Roman" panose="02020603050405020304" pitchFamily="18" charset="0"/>
                  </a:rPr>
                  <a:t>op</a:t>
                </a:r>
                <a:endParaRPr kumimoji="0" lang="en-US" altLang="zh-CN" sz="1400" b="1">
                  <a:solidFill>
                    <a:schemeClr val="folHlink"/>
                  </a:solidFill>
                  <a:latin typeface="Times New Roman" panose="02020603050405020304" pitchFamily="18" charset="0"/>
                </a:endParaRPr>
              </a:p>
            </p:txBody>
          </p:sp>
        </p:grpSp>
        <p:grpSp>
          <p:nvGrpSpPr>
            <p:cNvPr id="30" name="Group 66"/>
            <p:cNvGrpSpPr>
              <a:grpSpLocks/>
            </p:cNvGrpSpPr>
            <p:nvPr/>
          </p:nvGrpSpPr>
          <p:grpSpPr bwMode="auto">
            <a:xfrm>
              <a:off x="4241" y="2496"/>
              <a:ext cx="229" cy="299"/>
              <a:chOff x="3296" y="1646"/>
              <a:chExt cx="229" cy="299"/>
            </a:xfrm>
          </p:grpSpPr>
          <p:sp>
            <p:nvSpPr>
              <p:cNvPr id="47" name="Rectangle 67"/>
              <p:cNvSpPr>
                <a:spLocks noChangeArrowheads="1"/>
              </p:cNvSpPr>
              <p:nvPr/>
            </p:nvSpPr>
            <p:spPr bwMode="auto">
              <a:xfrm>
                <a:off x="3296" y="1646"/>
                <a:ext cx="224" cy="2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48" name="Rectangle 68"/>
              <p:cNvSpPr>
                <a:spLocks noChangeArrowheads="1"/>
              </p:cNvSpPr>
              <p:nvPr/>
            </p:nvSpPr>
            <p:spPr bwMode="auto">
              <a:xfrm>
                <a:off x="3296" y="1646"/>
                <a:ext cx="229" cy="298"/>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49" name="Line 69"/>
              <p:cNvSpPr>
                <a:spLocks noChangeShapeType="1"/>
              </p:cNvSpPr>
              <p:nvPr/>
            </p:nvSpPr>
            <p:spPr bwMode="auto">
              <a:xfrm>
                <a:off x="3296" y="1845"/>
                <a:ext cx="2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50" name="Line 70"/>
              <p:cNvSpPr>
                <a:spLocks noChangeShapeType="1"/>
              </p:cNvSpPr>
              <p:nvPr/>
            </p:nvSpPr>
            <p:spPr bwMode="auto">
              <a:xfrm>
                <a:off x="3296" y="1760"/>
                <a:ext cx="2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51" name="Rectangle 71"/>
              <p:cNvSpPr>
                <a:spLocks noChangeArrowheads="1"/>
              </p:cNvSpPr>
              <p:nvPr/>
            </p:nvSpPr>
            <p:spPr bwMode="auto">
              <a:xfrm>
                <a:off x="3368" y="1680"/>
                <a:ext cx="8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sz="1400">
                    <a:solidFill>
                      <a:schemeClr val="folHlink"/>
                    </a:solidFill>
                    <a:latin typeface="Times New Roman" panose="02020603050405020304" pitchFamily="18" charset="0"/>
                  </a:rPr>
                  <a:t>C1</a:t>
                </a:r>
                <a:endParaRPr kumimoji="0" lang="en-US" altLang="zh-CN" sz="1400" b="1">
                  <a:solidFill>
                    <a:schemeClr val="folHlink"/>
                  </a:solidFill>
                  <a:latin typeface="Times New Roman" panose="02020603050405020304" pitchFamily="18" charset="0"/>
                </a:endParaRPr>
              </a:p>
            </p:txBody>
          </p:sp>
          <p:sp>
            <p:nvSpPr>
              <p:cNvPr id="52" name="Rectangle 72"/>
              <p:cNvSpPr>
                <a:spLocks noChangeArrowheads="1"/>
              </p:cNvSpPr>
              <p:nvPr/>
            </p:nvSpPr>
            <p:spPr bwMode="auto">
              <a:xfrm>
                <a:off x="3326" y="1770"/>
                <a:ext cx="9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chemeClr val="folHlink"/>
                    </a:solidFill>
                    <a:latin typeface="Times New Roman" panose="02020603050405020304" pitchFamily="18" charset="0"/>
                  </a:rPr>
                  <a:t>attr</a:t>
                </a:r>
                <a:endParaRPr kumimoji="0" lang="en-US" altLang="zh-CN" sz="1400" b="1">
                  <a:solidFill>
                    <a:schemeClr val="folHlink"/>
                  </a:solidFill>
                  <a:latin typeface="Times New Roman" panose="02020603050405020304" pitchFamily="18" charset="0"/>
                </a:endParaRPr>
              </a:p>
            </p:txBody>
          </p:sp>
          <p:sp>
            <p:nvSpPr>
              <p:cNvPr id="53" name="Rectangle 73"/>
              <p:cNvSpPr>
                <a:spLocks noChangeArrowheads="1"/>
              </p:cNvSpPr>
              <p:nvPr/>
            </p:nvSpPr>
            <p:spPr bwMode="auto">
              <a:xfrm>
                <a:off x="3326" y="1867"/>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chemeClr val="folHlink"/>
                    </a:solidFill>
                    <a:latin typeface="Times New Roman" panose="02020603050405020304" pitchFamily="18" charset="0"/>
                  </a:rPr>
                  <a:t>op</a:t>
                </a:r>
                <a:endParaRPr kumimoji="0" lang="en-US" altLang="zh-CN" sz="1400" b="1">
                  <a:solidFill>
                    <a:schemeClr val="folHlink"/>
                  </a:solidFill>
                  <a:latin typeface="Times New Roman" panose="02020603050405020304" pitchFamily="18" charset="0"/>
                </a:endParaRPr>
              </a:p>
            </p:txBody>
          </p:sp>
        </p:grpSp>
        <p:grpSp>
          <p:nvGrpSpPr>
            <p:cNvPr id="31" name="Group 74"/>
            <p:cNvGrpSpPr>
              <a:grpSpLocks/>
            </p:cNvGrpSpPr>
            <p:nvPr/>
          </p:nvGrpSpPr>
          <p:grpSpPr bwMode="auto">
            <a:xfrm>
              <a:off x="3219" y="2939"/>
              <a:ext cx="229" cy="299"/>
              <a:chOff x="3296" y="1646"/>
              <a:chExt cx="229" cy="299"/>
            </a:xfrm>
          </p:grpSpPr>
          <p:sp>
            <p:nvSpPr>
              <p:cNvPr id="40" name="Rectangle 75"/>
              <p:cNvSpPr>
                <a:spLocks noChangeArrowheads="1"/>
              </p:cNvSpPr>
              <p:nvPr/>
            </p:nvSpPr>
            <p:spPr bwMode="auto">
              <a:xfrm>
                <a:off x="3296" y="1646"/>
                <a:ext cx="224" cy="2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41" name="Rectangle 76"/>
              <p:cNvSpPr>
                <a:spLocks noChangeArrowheads="1"/>
              </p:cNvSpPr>
              <p:nvPr/>
            </p:nvSpPr>
            <p:spPr bwMode="auto">
              <a:xfrm>
                <a:off x="3296" y="1646"/>
                <a:ext cx="229" cy="298"/>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42" name="Line 77"/>
              <p:cNvSpPr>
                <a:spLocks noChangeShapeType="1"/>
              </p:cNvSpPr>
              <p:nvPr/>
            </p:nvSpPr>
            <p:spPr bwMode="auto">
              <a:xfrm>
                <a:off x="3296" y="1845"/>
                <a:ext cx="2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3" name="Line 78"/>
              <p:cNvSpPr>
                <a:spLocks noChangeShapeType="1"/>
              </p:cNvSpPr>
              <p:nvPr/>
            </p:nvSpPr>
            <p:spPr bwMode="auto">
              <a:xfrm>
                <a:off x="3296" y="1760"/>
                <a:ext cx="2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4" name="Rectangle 79"/>
              <p:cNvSpPr>
                <a:spLocks noChangeArrowheads="1"/>
              </p:cNvSpPr>
              <p:nvPr/>
            </p:nvSpPr>
            <p:spPr bwMode="auto">
              <a:xfrm>
                <a:off x="3368" y="1680"/>
                <a:ext cx="8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sz="1400">
                    <a:solidFill>
                      <a:schemeClr val="folHlink"/>
                    </a:solidFill>
                    <a:latin typeface="Times New Roman" panose="02020603050405020304" pitchFamily="18" charset="0"/>
                  </a:rPr>
                  <a:t>C1</a:t>
                </a:r>
                <a:endParaRPr kumimoji="0" lang="en-US" altLang="zh-CN" sz="1400" b="1">
                  <a:solidFill>
                    <a:schemeClr val="folHlink"/>
                  </a:solidFill>
                  <a:latin typeface="Times New Roman" panose="02020603050405020304" pitchFamily="18" charset="0"/>
                </a:endParaRPr>
              </a:p>
            </p:txBody>
          </p:sp>
          <p:sp>
            <p:nvSpPr>
              <p:cNvPr id="45" name="Rectangle 80"/>
              <p:cNvSpPr>
                <a:spLocks noChangeArrowheads="1"/>
              </p:cNvSpPr>
              <p:nvPr/>
            </p:nvSpPr>
            <p:spPr bwMode="auto">
              <a:xfrm>
                <a:off x="3326" y="1770"/>
                <a:ext cx="9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chemeClr val="folHlink"/>
                    </a:solidFill>
                    <a:latin typeface="Times New Roman" panose="02020603050405020304" pitchFamily="18" charset="0"/>
                  </a:rPr>
                  <a:t>attr</a:t>
                </a:r>
                <a:endParaRPr kumimoji="0" lang="en-US" altLang="zh-CN" sz="1400" b="1">
                  <a:solidFill>
                    <a:schemeClr val="folHlink"/>
                  </a:solidFill>
                  <a:latin typeface="Times New Roman" panose="02020603050405020304" pitchFamily="18" charset="0"/>
                </a:endParaRPr>
              </a:p>
            </p:txBody>
          </p:sp>
          <p:sp>
            <p:nvSpPr>
              <p:cNvPr id="46" name="Rectangle 81"/>
              <p:cNvSpPr>
                <a:spLocks noChangeArrowheads="1"/>
              </p:cNvSpPr>
              <p:nvPr/>
            </p:nvSpPr>
            <p:spPr bwMode="auto">
              <a:xfrm>
                <a:off x="3326" y="1867"/>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chemeClr val="folHlink"/>
                    </a:solidFill>
                    <a:latin typeface="Times New Roman" panose="02020603050405020304" pitchFamily="18" charset="0"/>
                  </a:rPr>
                  <a:t>op</a:t>
                </a:r>
                <a:endParaRPr kumimoji="0" lang="en-US" altLang="zh-CN" sz="1400" b="1">
                  <a:solidFill>
                    <a:schemeClr val="folHlink"/>
                  </a:solidFill>
                  <a:latin typeface="Times New Roman" panose="02020603050405020304" pitchFamily="18" charset="0"/>
                </a:endParaRPr>
              </a:p>
            </p:txBody>
          </p:sp>
        </p:grpSp>
        <p:grpSp>
          <p:nvGrpSpPr>
            <p:cNvPr id="32" name="Group 82"/>
            <p:cNvGrpSpPr>
              <a:grpSpLocks/>
            </p:cNvGrpSpPr>
            <p:nvPr/>
          </p:nvGrpSpPr>
          <p:grpSpPr bwMode="auto">
            <a:xfrm>
              <a:off x="4241" y="2938"/>
              <a:ext cx="229" cy="299"/>
              <a:chOff x="3296" y="1646"/>
              <a:chExt cx="229" cy="299"/>
            </a:xfrm>
          </p:grpSpPr>
          <p:sp>
            <p:nvSpPr>
              <p:cNvPr id="33" name="Rectangle 83"/>
              <p:cNvSpPr>
                <a:spLocks noChangeArrowheads="1"/>
              </p:cNvSpPr>
              <p:nvPr/>
            </p:nvSpPr>
            <p:spPr bwMode="auto">
              <a:xfrm>
                <a:off x="3296" y="1646"/>
                <a:ext cx="224" cy="2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34" name="Rectangle 84"/>
              <p:cNvSpPr>
                <a:spLocks noChangeArrowheads="1"/>
              </p:cNvSpPr>
              <p:nvPr/>
            </p:nvSpPr>
            <p:spPr bwMode="auto">
              <a:xfrm>
                <a:off x="3296" y="1646"/>
                <a:ext cx="229" cy="298"/>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400"/>
              </a:p>
            </p:txBody>
          </p:sp>
          <p:sp>
            <p:nvSpPr>
              <p:cNvPr id="35" name="Line 85"/>
              <p:cNvSpPr>
                <a:spLocks noChangeShapeType="1"/>
              </p:cNvSpPr>
              <p:nvPr/>
            </p:nvSpPr>
            <p:spPr bwMode="auto">
              <a:xfrm>
                <a:off x="3296" y="1845"/>
                <a:ext cx="2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6" name="Line 86"/>
              <p:cNvSpPr>
                <a:spLocks noChangeShapeType="1"/>
              </p:cNvSpPr>
              <p:nvPr/>
            </p:nvSpPr>
            <p:spPr bwMode="auto">
              <a:xfrm>
                <a:off x="3296" y="1760"/>
                <a:ext cx="2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7" name="Rectangle 87"/>
              <p:cNvSpPr>
                <a:spLocks noChangeArrowheads="1"/>
              </p:cNvSpPr>
              <p:nvPr/>
            </p:nvSpPr>
            <p:spPr bwMode="auto">
              <a:xfrm>
                <a:off x="3368" y="1680"/>
                <a:ext cx="8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a:r>
                  <a:rPr kumimoji="0" lang="en-US" altLang="zh-CN" sz="1400">
                    <a:solidFill>
                      <a:schemeClr val="folHlink"/>
                    </a:solidFill>
                    <a:latin typeface="Times New Roman" panose="02020603050405020304" pitchFamily="18" charset="0"/>
                  </a:rPr>
                  <a:t>C1</a:t>
                </a:r>
                <a:endParaRPr kumimoji="0" lang="en-US" altLang="zh-CN" sz="1400" b="1">
                  <a:solidFill>
                    <a:schemeClr val="folHlink"/>
                  </a:solidFill>
                  <a:latin typeface="Times New Roman" panose="02020603050405020304" pitchFamily="18" charset="0"/>
                </a:endParaRPr>
              </a:p>
            </p:txBody>
          </p:sp>
          <p:sp>
            <p:nvSpPr>
              <p:cNvPr id="38" name="Rectangle 88"/>
              <p:cNvSpPr>
                <a:spLocks noChangeArrowheads="1"/>
              </p:cNvSpPr>
              <p:nvPr/>
            </p:nvSpPr>
            <p:spPr bwMode="auto">
              <a:xfrm>
                <a:off x="3326" y="1770"/>
                <a:ext cx="9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chemeClr val="folHlink"/>
                    </a:solidFill>
                    <a:latin typeface="Times New Roman" panose="02020603050405020304" pitchFamily="18" charset="0"/>
                  </a:rPr>
                  <a:t>attr</a:t>
                </a:r>
                <a:endParaRPr kumimoji="0" lang="en-US" altLang="zh-CN" sz="1400" b="1">
                  <a:solidFill>
                    <a:schemeClr val="folHlink"/>
                  </a:solidFill>
                  <a:latin typeface="Times New Roman" panose="02020603050405020304" pitchFamily="18" charset="0"/>
                </a:endParaRPr>
              </a:p>
            </p:txBody>
          </p:sp>
          <p:sp>
            <p:nvSpPr>
              <p:cNvPr id="39" name="Rectangle 89"/>
              <p:cNvSpPr>
                <a:spLocks noChangeArrowheads="1"/>
              </p:cNvSpPr>
              <p:nvPr/>
            </p:nvSpPr>
            <p:spPr bwMode="auto">
              <a:xfrm>
                <a:off x="3326" y="1867"/>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kumimoji="0" lang="en-US" altLang="zh-CN" sz="1400">
                    <a:solidFill>
                      <a:schemeClr val="folHlink"/>
                    </a:solidFill>
                    <a:latin typeface="Times New Roman" panose="02020603050405020304" pitchFamily="18" charset="0"/>
                  </a:rPr>
                  <a:t>op</a:t>
                </a:r>
                <a:endParaRPr kumimoji="0" lang="en-US" altLang="zh-CN" sz="1400" b="1">
                  <a:solidFill>
                    <a:schemeClr val="folHlink"/>
                  </a:solidFill>
                  <a:latin typeface="Times New Roman" panose="02020603050405020304" pitchFamily="18" charset="0"/>
                </a:endParaRPr>
              </a:p>
            </p:txBody>
          </p:sp>
        </p:grpSp>
      </p:grpSp>
    </p:spTree>
    <p:extLst>
      <p:ext uri="{BB962C8B-B14F-4D97-AF65-F5344CB8AC3E}">
        <p14:creationId xmlns:p14="http://schemas.microsoft.com/office/powerpoint/2010/main" val="109127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630221" y="254524"/>
            <a:ext cx="8362950" cy="633413"/>
          </a:xfrm>
          <a:prstGeom prst="rect">
            <a:avLst/>
          </a:prstGeom>
          <a:noFill/>
          <a:ln w="9525">
            <a:noFill/>
            <a:miter lim="800000"/>
            <a:headEnd/>
            <a:tailEnd/>
          </a:ln>
        </p:spPr>
        <p:txBody>
          <a:bodyPr anchor="b"/>
          <a:lstStyle/>
          <a:p>
            <a:pPr algn="ctr" eaLnBrk="0" hangingPunct="0">
              <a:defRPr/>
            </a:pPr>
            <a:r>
              <a:rPr lang="en-US" altLang="zh-CN" sz="2800" b="1" kern="0" dirty="0">
                <a:solidFill>
                  <a:schemeClr val="accent2"/>
                </a:solidFill>
                <a:latin typeface="+mj-lt"/>
                <a:ea typeface="+mj-ea"/>
                <a:cs typeface="+mj-cs"/>
              </a:rPr>
              <a:t>Deployment view of the J2EE multi-tier architecture</a:t>
            </a:r>
            <a:r>
              <a:rPr lang="en-US" altLang="zh-CN" sz="3400" b="1" kern="0" dirty="0">
                <a:solidFill>
                  <a:schemeClr val="accent2"/>
                </a:solidFill>
                <a:latin typeface="+mj-lt"/>
                <a:ea typeface="+mj-ea"/>
                <a:cs typeface="+mj-cs"/>
              </a:rPr>
              <a:t> </a:t>
            </a:r>
          </a:p>
        </p:txBody>
      </p:sp>
      <p:pic>
        <p:nvPicPr>
          <p:cNvPr id="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 y="1003301"/>
            <a:ext cx="7358063" cy="585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818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1197204" y="4607986"/>
            <a:ext cx="6909847" cy="633413"/>
          </a:xfrm>
          <a:prstGeom prst="rect">
            <a:avLst/>
          </a:prstGeom>
          <a:noFill/>
          <a:ln w="9525">
            <a:noFill/>
            <a:miter lim="800000"/>
            <a:headEnd/>
            <a:tailEnd/>
          </a:ln>
        </p:spPr>
        <p:txBody>
          <a:bodyPr anchor="b"/>
          <a:lstStyle/>
          <a:p>
            <a:pPr algn="ctr" eaLnBrk="0" hangingPunct="0">
              <a:defRPr/>
            </a:pPr>
            <a:r>
              <a:rPr lang="zh-CN" altLang="en-US" sz="3400" b="1" kern="0" dirty="0" smtClean="0">
                <a:solidFill>
                  <a:schemeClr val="accent2"/>
                </a:solidFill>
                <a:latin typeface="+mj-lt"/>
                <a:ea typeface="+mj-ea"/>
                <a:cs typeface="+mj-cs"/>
              </a:rPr>
              <a:t>安全性要求较高的软件结构</a:t>
            </a:r>
            <a:endParaRPr lang="en-US" altLang="zh-CN" sz="3400" b="1" kern="0" dirty="0">
              <a:solidFill>
                <a:schemeClr val="accent2"/>
              </a:solidFill>
              <a:latin typeface="+mj-lt"/>
              <a:ea typeface="+mj-ea"/>
              <a:cs typeface="+mj-cs"/>
            </a:endParaRPr>
          </a:p>
        </p:txBody>
      </p:sp>
      <p:pic>
        <p:nvPicPr>
          <p:cNvPr id="5" name="Picture 3" descr="C:\documents\Eberhard\2. Ongoing Work\3.0-release\distributed installation whitepaper\Fig1_H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154" y="501438"/>
            <a:ext cx="9312111" cy="360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93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1003" y="314347"/>
            <a:ext cx="3639083" cy="760657"/>
          </a:xfrm>
          <a:prstGeom prst="rect">
            <a:avLst/>
          </a:prstGeom>
        </p:spPr>
        <p:txBody>
          <a:bodyPr wrap="square">
            <a:spAutoFit/>
          </a:bodyPr>
          <a:lstStyle/>
          <a:p>
            <a:pPr marL="571500" indent="-571500">
              <a:lnSpc>
                <a:spcPct val="150000"/>
              </a:lnSpc>
              <a:spcBef>
                <a:spcPts val="600"/>
              </a:spcBef>
              <a:spcAft>
                <a:spcPts val="600"/>
              </a:spcAft>
              <a:buFont typeface="Wingdings" panose="05000000000000000000" pitchFamily="2" charset="2"/>
              <a:buChar char="Ø"/>
            </a:pPr>
            <a:r>
              <a:rPr lang="zh-CN" altLang="en-US" sz="3200" b="1" dirty="0">
                <a:solidFill>
                  <a:schemeClr val="accent2"/>
                </a:solidFill>
                <a:latin typeface="华文楷体" panose="02010600040101010101" pitchFamily="2" charset="-122"/>
                <a:ea typeface="华文楷体" panose="02010600040101010101" pitchFamily="2" charset="-122"/>
              </a:rPr>
              <a:t>软件项目目标</a:t>
            </a:r>
          </a:p>
        </p:txBody>
      </p:sp>
      <p:sp>
        <p:nvSpPr>
          <p:cNvPr id="6" name="文本框 5"/>
          <p:cNvSpPr txBox="1"/>
          <p:nvPr/>
        </p:nvSpPr>
        <p:spPr>
          <a:xfrm>
            <a:off x="830372" y="1075004"/>
            <a:ext cx="8540306" cy="2031325"/>
          </a:xfrm>
          <a:prstGeom prst="rect">
            <a:avLst/>
          </a:prstGeom>
          <a:noFill/>
        </p:spPr>
        <p:txBody>
          <a:bodyPr wrap="square" rtlCol="0">
            <a:spAutoFit/>
          </a:bodyPr>
          <a:lstStyle/>
          <a:p>
            <a:pPr>
              <a:lnSpc>
                <a:spcPct val="150000"/>
              </a:lnSpc>
            </a:pPr>
            <a:r>
              <a:rPr lang="zh-CN" altLang="en-US" sz="2800" dirty="0" smtClean="0">
                <a:latin typeface="+mn-ea"/>
              </a:rPr>
              <a:t>    软件项目的目标按照需求分析和客户满意度可分为乐观目标、悲观目标、设计目标和实际</a:t>
            </a:r>
            <a:r>
              <a:rPr lang="zh-CN" altLang="en-US" sz="2800" dirty="0">
                <a:latin typeface="+mn-ea"/>
              </a:rPr>
              <a:t>目标，设计目标和实际</a:t>
            </a:r>
            <a:r>
              <a:rPr lang="zh-CN" altLang="en-US" sz="2800" dirty="0" smtClean="0">
                <a:latin typeface="+mn-ea"/>
              </a:rPr>
              <a:t>目标应介于</a:t>
            </a:r>
            <a:r>
              <a:rPr lang="zh-CN" altLang="en-US" sz="2800" dirty="0">
                <a:latin typeface="+mn-ea"/>
              </a:rPr>
              <a:t>乐观</a:t>
            </a:r>
            <a:r>
              <a:rPr lang="zh-CN" altLang="en-US" sz="2800" dirty="0" smtClean="0">
                <a:latin typeface="+mn-ea"/>
              </a:rPr>
              <a:t>目标和悲观目标之间。</a:t>
            </a:r>
            <a:endParaRPr lang="en-US" altLang="zh-CN" sz="2800" dirty="0" smtClean="0">
              <a:latin typeface="+mn-ea"/>
            </a:endParaRPr>
          </a:p>
        </p:txBody>
      </p:sp>
      <p:pic>
        <p:nvPicPr>
          <p:cNvPr id="4" name="图片 3"/>
          <p:cNvPicPr>
            <a:picLocks noChangeAspect="1"/>
          </p:cNvPicPr>
          <p:nvPr/>
        </p:nvPicPr>
        <p:blipFill>
          <a:blip r:embed="rId2"/>
          <a:stretch>
            <a:fillRect/>
          </a:stretch>
        </p:blipFill>
        <p:spPr>
          <a:xfrm>
            <a:off x="799406" y="3309158"/>
            <a:ext cx="6621359" cy="3548842"/>
          </a:xfrm>
          <a:prstGeom prst="rect">
            <a:avLst/>
          </a:prstGeom>
        </p:spPr>
      </p:pic>
    </p:spTree>
    <p:extLst>
      <p:ext uri="{BB962C8B-B14F-4D97-AF65-F5344CB8AC3E}">
        <p14:creationId xmlns:p14="http://schemas.microsoft.com/office/powerpoint/2010/main" val="232712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1003" y="314347"/>
            <a:ext cx="6174894" cy="707694"/>
          </a:xfrm>
          <a:prstGeom prst="rect">
            <a:avLst/>
          </a:prstGeom>
        </p:spPr>
        <p:txBody>
          <a:bodyPr wrap="square">
            <a:spAutoFit/>
          </a:bodyPr>
          <a:lstStyle/>
          <a:p>
            <a:pPr marL="571500" indent="-571500">
              <a:lnSpc>
                <a:spcPct val="150000"/>
              </a:lnSpc>
              <a:spcBef>
                <a:spcPts val="600"/>
              </a:spcBef>
              <a:spcAft>
                <a:spcPts val="600"/>
              </a:spcAft>
              <a:buFont typeface="Wingdings" panose="05000000000000000000" pitchFamily="2" charset="2"/>
              <a:buChar char="Ø"/>
            </a:pPr>
            <a:r>
              <a:rPr lang="zh-CN" altLang="en-US" sz="3200" b="1" dirty="0">
                <a:solidFill>
                  <a:schemeClr val="accent2"/>
                </a:solidFill>
                <a:latin typeface="方正姚体" panose="02010601030101010101" pitchFamily="2" charset="-122"/>
                <a:ea typeface="方正姚体" panose="02010601030101010101" pitchFamily="2" charset="-122"/>
              </a:rPr>
              <a:t>软件项目开发方法与技术</a:t>
            </a:r>
          </a:p>
        </p:txBody>
      </p:sp>
      <p:sp>
        <p:nvSpPr>
          <p:cNvPr id="6" name="文本框 5"/>
          <p:cNvSpPr txBox="1"/>
          <p:nvPr/>
        </p:nvSpPr>
        <p:spPr>
          <a:xfrm>
            <a:off x="830371" y="1075004"/>
            <a:ext cx="10481793" cy="1384995"/>
          </a:xfrm>
          <a:prstGeom prst="rect">
            <a:avLst/>
          </a:prstGeom>
          <a:noFill/>
        </p:spPr>
        <p:txBody>
          <a:bodyPr wrap="square" rtlCol="0">
            <a:spAutoFit/>
          </a:bodyPr>
          <a:lstStyle/>
          <a:p>
            <a:pPr>
              <a:lnSpc>
                <a:spcPct val="150000"/>
              </a:lnSpc>
            </a:pPr>
            <a:r>
              <a:rPr lang="zh-CN" altLang="en-US" sz="2800" dirty="0" smtClean="0">
                <a:latin typeface="+mn-ea"/>
              </a:rPr>
              <a:t>    软件项目的开发方法和技术选型与开发成本、项目管理、测试成本、软件质量和项目风险之间有着复杂的多元相关关系。</a:t>
            </a:r>
            <a:endParaRPr lang="en-US" altLang="zh-CN" sz="2800" dirty="0" smtClean="0">
              <a:latin typeface="+mn-ea"/>
            </a:endParaRPr>
          </a:p>
        </p:txBody>
      </p:sp>
      <p:pic>
        <p:nvPicPr>
          <p:cNvPr id="3" name="图片 2"/>
          <p:cNvPicPr>
            <a:picLocks noChangeAspect="1"/>
          </p:cNvPicPr>
          <p:nvPr/>
        </p:nvPicPr>
        <p:blipFill>
          <a:blip r:embed="rId2"/>
          <a:stretch>
            <a:fillRect/>
          </a:stretch>
        </p:blipFill>
        <p:spPr>
          <a:xfrm>
            <a:off x="1769973" y="2865748"/>
            <a:ext cx="5563300" cy="3756956"/>
          </a:xfrm>
          <a:prstGeom prst="rect">
            <a:avLst/>
          </a:prstGeom>
        </p:spPr>
      </p:pic>
    </p:spTree>
    <p:extLst>
      <p:ext uri="{BB962C8B-B14F-4D97-AF65-F5344CB8AC3E}">
        <p14:creationId xmlns:p14="http://schemas.microsoft.com/office/powerpoint/2010/main" val="260963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549455" y="5345598"/>
            <a:ext cx="5051871" cy="738664"/>
          </a:xfrm>
          <a:prstGeom prst="rect">
            <a:avLst/>
          </a:prstGeom>
          <a:noFill/>
        </p:spPr>
        <p:txBody>
          <a:bodyPr wrap="square" rtlCol="0">
            <a:spAutoFit/>
          </a:bodyPr>
          <a:lstStyle/>
          <a:p>
            <a:pPr>
              <a:lnSpc>
                <a:spcPct val="150000"/>
              </a:lnSpc>
            </a:pPr>
            <a:r>
              <a:rPr lang="zh-CN" altLang="en-US" sz="2800" dirty="0" smtClean="0">
                <a:latin typeface="+mn-ea"/>
              </a:rPr>
              <a:t>    </a:t>
            </a:r>
            <a:r>
              <a:rPr lang="zh-CN" altLang="en-US" sz="2800" dirty="0">
                <a:latin typeface="+mn-ea"/>
              </a:rPr>
              <a:t>迭代</a:t>
            </a:r>
            <a:r>
              <a:rPr lang="zh-CN" altLang="en-US" sz="2800" dirty="0" smtClean="0">
                <a:latin typeface="+mn-ea"/>
              </a:rPr>
              <a:t>式开发误差变化情况</a:t>
            </a:r>
            <a:endParaRPr lang="en-US" altLang="zh-CN" sz="2800" dirty="0" smtClean="0">
              <a:latin typeface="+mn-ea"/>
            </a:endParaRPr>
          </a:p>
        </p:txBody>
      </p:sp>
      <p:pic>
        <p:nvPicPr>
          <p:cNvPr id="9" name="图片 8"/>
          <p:cNvPicPr>
            <a:picLocks noChangeAspect="1"/>
          </p:cNvPicPr>
          <p:nvPr/>
        </p:nvPicPr>
        <p:blipFill>
          <a:blip r:embed="rId2"/>
          <a:stretch>
            <a:fillRect/>
          </a:stretch>
        </p:blipFill>
        <p:spPr>
          <a:xfrm>
            <a:off x="478760" y="902662"/>
            <a:ext cx="7566356" cy="4121067"/>
          </a:xfrm>
          <a:prstGeom prst="rect">
            <a:avLst/>
          </a:prstGeom>
        </p:spPr>
      </p:pic>
    </p:spTree>
    <p:extLst>
      <p:ext uri="{BB962C8B-B14F-4D97-AF65-F5344CB8AC3E}">
        <p14:creationId xmlns:p14="http://schemas.microsoft.com/office/powerpoint/2010/main" val="5258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86057" y="431885"/>
            <a:ext cx="6071198" cy="861518"/>
          </a:xfrm>
          <a:prstGeom prst="rect">
            <a:avLst/>
          </a:prstGeom>
        </p:spPr>
        <p:txBody>
          <a:bodyPr wrap="square">
            <a:spAutoFit/>
          </a:bodyPr>
          <a:lstStyle/>
          <a:p>
            <a:pPr algn="ctr">
              <a:lnSpc>
                <a:spcPct val="150000"/>
              </a:lnSpc>
              <a:spcBef>
                <a:spcPts val="600"/>
              </a:spcBef>
              <a:spcAft>
                <a:spcPts val="600"/>
              </a:spcAft>
            </a:pPr>
            <a:r>
              <a:rPr lang="zh-CN" altLang="en-US" sz="4000" b="1" dirty="0">
                <a:solidFill>
                  <a:schemeClr val="accent2"/>
                </a:solidFill>
                <a:latin typeface="方正姚体" panose="02010601030101010101" pitchFamily="2" charset="-122"/>
                <a:ea typeface="方正姚体" panose="02010601030101010101" pitchFamily="2" charset="-122"/>
              </a:rPr>
              <a:t>软件</a:t>
            </a:r>
            <a:r>
              <a:rPr lang="zh-CN" altLang="en-US" sz="4000" b="1" dirty="0" smtClean="0">
                <a:solidFill>
                  <a:schemeClr val="accent2"/>
                </a:solidFill>
                <a:latin typeface="方正姚体" panose="02010601030101010101" pitchFamily="2" charset="-122"/>
                <a:ea typeface="方正姚体" panose="02010601030101010101" pitchFamily="2" charset="-122"/>
              </a:rPr>
              <a:t>体系结构</a:t>
            </a:r>
            <a:endParaRPr lang="zh-CN" altLang="en-US" sz="4000" b="1" dirty="0">
              <a:solidFill>
                <a:schemeClr val="accent2"/>
              </a:solidFill>
              <a:latin typeface="方正姚体" panose="02010601030101010101" pitchFamily="2" charset="-122"/>
              <a:ea typeface="方正姚体" panose="02010601030101010101" pitchFamily="2" charset="-122"/>
            </a:endParaRPr>
          </a:p>
        </p:txBody>
      </p:sp>
      <p:sp>
        <p:nvSpPr>
          <p:cNvPr id="6" name="文本框 5"/>
          <p:cNvSpPr txBox="1"/>
          <p:nvPr/>
        </p:nvSpPr>
        <p:spPr>
          <a:xfrm>
            <a:off x="1108297" y="2054179"/>
            <a:ext cx="6247008" cy="738664"/>
          </a:xfrm>
          <a:prstGeom prst="rect">
            <a:avLst/>
          </a:prstGeom>
          <a:noFill/>
        </p:spPr>
        <p:txBody>
          <a:bodyPr wrap="square" rtlCol="0">
            <a:spAutoFit/>
          </a:bodyPr>
          <a:lstStyle/>
          <a:p>
            <a:pPr>
              <a:lnSpc>
                <a:spcPct val="150000"/>
              </a:lnSpc>
            </a:pPr>
            <a:r>
              <a:rPr lang="zh-CN" altLang="en-US" sz="2800" dirty="0" smtClean="0">
                <a:latin typeface="+mn-ea"/>
              </a:rPr>
              <a:t>结构在自然界和人类社会普遍存在</a:t>
            </a:r>
            <a:endParaRPr lang="en-US" altLang="zh-CN" sz="2800" dirty="0" smtClean="0">
              <a:latin typeface="+mn-ea"/>
            </a:endParaRPr>
          </a:p>
        </p:txBody>
      </p:sp>
    </p:spTree>
    <p:extLst>
      <p:ext uri="{BB962C8B-B14F-4D97-AF65-F5344CB8AC3E}">
        <p14:creationId xmlns:p14="http://schemas.microsoft.com/office/powerpoint/2010/main" val="110580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lgn="ctr" eaLnBrk="1" hangingPunct="1"/>
            <a:r>
              <a:rPr lang="zh-CN" altLang="en-US" sz="3600"/>
              <a:t>－</a:t>
            </a:r>
            <a:r>
              <a:rPr lang="en-US" altLang="zh-CN" sz="3600"/>
              <a:t>from architecture</a:t>
            </a:r>
          </a:p>
        </p:txBody>
      </p:sp>
      <p:sp>
        <p:nvSpPr>
          <p:cNvPr id="6147" name="Rectangle 3"/>
          <p:cNvSpPr>
            <a:spLocks noGrp="1" noChangeArrowheads="1"/>
          </p:cNvSpPr>
          <p:nvPr>
            <p:ph type="body" idx="1"/>
          </p:nvPr>
        </p:nvSpPr>
        <p:spPr>
          <a:xfrm>
            <a:off x="2495550" y="1412875"/>
            <a:ext cx="7772400" cy="647700"/>
          </a:xfrm>
        </p:spPr>
        <p:txBody>
          <a:bodyPr/>
          <a:lstStyle/>
          <a:p>
            <a:pPr eaLnBrk="1" hangingPunct="1"/>
            <a:r>
              <a:rPr lang="zh-CN" altLang="en-US" smtClean="0"/>
              <a:t>木结构</a:t>
            </a:r>
          </a:p>
        </p:txBody>
      </p:sp>
      <p:pic>
        <p:nvPicPr>
          <p:cNvPr id="6148" name="Picture 4" descr="木结构－玉皇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2349501"/>
            <a:ext cx="4019550"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 descr="木结构－应县木塔"/>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338" y="2349501"/>
            <a:ext cx="3573462"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Rectangle 6"/>
          <p:cNvSpPr>
            <a:spLocks noChangeArrowheads="1"/>
          </p:cNvSpPr>
          <p:nvPr/>
        </p:nvSpPr>
        <p:spPr bwMode="auto">
          <a:xfrm>
            <a:off x="3432176" y="6237288"/>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zh-CN" altLang="en-US" sz="1800" b="1">
                <a:solidFill>
                  <a:srgbClr val="0000FF"/>
                </a:solidFill>
              </a:rPr>
              <a:t>玉皇阁</a:t>
            </a:r>
          </a:p>
        </p:txBody>
      </p:sp>
      <p:sp>
        <p:nvSpPr>
          <p:cNvPr id="6151" name="Rectangle 7"/>
          <p:cNvSpPr>
            <a:spLocks noChangeArrowheads="1"/>
          </p:cNvSpPr>
          <p:nvPr/>
        </p:nvSpPr>
        <p:spPr bwMode="auto">
          <a:xfrm>
            <a:off x="7680325" y="6165850"/>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zh-CN" altLang="en-US" sz="1800" b="1">
                <a:solidFill>
                  <a:srgbClr val="0000FF"/>
                </a:solidFill>
              </a:rPr>
              <a:t>应县木塔</a:t>
            </a:r>
          </a:p>
        </p:txBody>
      </p:sp>
    </p:spTree>
    <p:extLst>
      <p:ext uri="{BB962C8B-B14F-4D97-AF65-F5344CB8AC3E}">
        <p14:creationId xmlns:p14="http://schemas.microsoft.com/office/powerpoint/2010/main" val="2255573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endParaRPr lang="zh-CN" altLang="zh-CN" smtClean="0"/>
          </a:p>
        </p:txBody>
      </p:sp>
      <p:sp>
        <p:nvSpPr>
          <p:cNvPr id="7171" name="Rectangle 3"/>
          <p:cNvSpPr>
            <a:spLocks noGrp="1" noChangeArrowheads="1"/>
          </p:cNvSpPr>
          <p:nvPr>
            <p:ph type="body" idx="1"/>
          </p:nvPr>
        </p:nvSpPr>
        <p:spPr>
          <a:xfrm>
            <a:off x="2495550" y="1412875"/>
            <a:ext cx="7772400" cy="647700"/>
          </a:xfrm>
        </p:spPr>
        <p:txBody>
          <a:bodyPr/>
          <a:lstStyle/>
          <a:p>
            <a:pPr eaLnBrk="1" hangingPunct="1"/>
            <a:r>
              <a:rPr lang="zh-CN" altLang="en-US" smtClean="0"/>
              <a:t>砖结构</a:t>
            </a:r>
          </a:p>
        </p:txBody>
      </p:sp>
      <p:pic>
        <p:nvPicPr>
          <p:cNvPr id="7172" name="Picture 4"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2565401"/>
            <a:ext cx="4608512" cy="312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5"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264" y="1557338"/>
            <a:ext cx="3463925"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Text Box 6"/>
          <p:cNvSpPr txBox="1">
            <a:spLocks noChangeArrowheads="1"/>
          </p:cNvSpPr>
          <p:nvPr/>
        </p:nvSpPr>
        <p:spPr bwMode="auto">
          <a:xfrm>
            <a:off x="5591175" y="5949950"/>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zh-CN" altLang="en-US" sz="1800" b="1">
                <a:solidFill>
                  <a:srgbClr val="0000FF"/>
                </a:solidFill>
              </a:rPr>
              <a:t>乔家大院</a:t>
            </a:r>
          </a:p>
        </p:txBody>
      </p:sp>
    </p:spTree>
    <p:extLst>
      <p:ext uri="{BB962C8B-B14F-4D97-AF65-F5344CB8AC3E}">
        <p14:creationId xmlns:p14="http://schemas.microsoft.com/office/powerpoint/2010/main" val="187923733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1467</TotalTime>
  <Words>543</Words>
  <Application>Microsoft Office PowerPoint</Application>
  <PresentationFormat>宽屏</PresentationFormat>
  <Paragraphs>109</Paragraphs>
  <Slides>35</Slides>
  <Notes>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35</vt:i4>
      </vt:variant>
    </vt:vector>
  </HeadingPairs>
  <TitlesOfParts>
    <vt:vector size="50" baseType="lpstr">
      <vt:lpstr>方正姚体</vt:lpstr>
      <vt:lpstr>华文楷体</vt:lpstr>
      <vt:lpstr>SimSun</vt:lpstr>
      <vt:lpstr>SimSun</vt:lpstr>
      <vt:lpstr>Arial</vt:lpstr>
      <vt:lpstr>Calibri</vt:lpstr>
      <vt:lpstr>Calibri Light</vt:lpstr>
      <vt:lpstr>Symbol</vt:lpstr>
      <vt:lpstr>Tahoma</vt:lpstr>
      <vt:lpstr>Times New Roman</vt:lpstr>
      <vt:lpstr>Verdana</vt:lpstr>
      <vt:lpstr>Wingdings</vt:lpstr>
      <vt:lpstr>Office 主题</vt:lpstr>
      <vt:lpstr>位图图像</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－from architecture</vt:lpstr>
      <vt:lpstr>PowerPoint 演示文稿</vt:lpstr>
      <vt:lpstr>PowerPoint 演示文稿</vt:lpstr>
      <vt:lpstr>PowerPoint 演示文稿</vt:lpstr>
      <vt:lpstr>软件体系结构－从建筑结构谈起</vt:lpstr>
      <vt:lpstr>中国馆</vt:lpstr>
      <vt:lpstr>软件体系结构－从建筑结构谈起</vt:lpstr>
      <vt:lpstr>软件体系结构－从建筑结构谈起</vt:lpstr>
      <vt:lpstr>软件体系结构－从建筑结构谈起</vt:lpstr>
      <vt:lpstr>结构无处不在</vt:lpstr>
      <vt:lpstr>PowerPoint 演示文稿</vt:lpstr>
      <vt:lpstr>PowerPoint 演示文稿</vt:lpstr>
      <vt:lpstr>PowerPoint 演示文稿</vt:lpstr>
      <vt:lpstr>PowerPoint 演示文稿</vt:lpstr>
      <vt:lpstr>PowerPoint 演示文稿</vt:lpstr>
      <vt:lpstr>PowerPoint 演示文稿</vt:lpstr>
      <vt:lpstr>The Swedish Ship Vasa</vt:lpstr>
      <vt:lpstr>SA的定义</vt:lpstr>
      <vt:lpstr>program=？</vt:lpstr>
      <vt:lpstr>SA的发展</vt:lpstr>
      <vt:lpstr>DeRemer &amp; Kron said…(1976)</vt:lpstr>
      <vt:lpstr>What does a software architect have to do?</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软件工程经济学</dc:title>
  <dc:creator>zuobaohe</dc:creator>
  <cp:lastModifiedBy>zuobh</cp:lastModifiedBy>
  <cp:revision>136</cp:revision>
  <dcterms:created xsi:type="dcterms:W3CDTF">2015-03-15T03:31:54Z</dcterms:created>
  <dcterms:modified xsi:type="dcterms:W3CDTF">2017-09-30T01:19:45Z</dcterms:modified>
</cp:coreProperties>
</file>